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744" r:id="rId2"/>
  </p:sldMasterIdLst>
  <p:notesMasterIdLst>
    <p:notesMasterId r:id="rId37"/>
  </p:notesMasterIdLst>
  <p:handoutMasterIdLst>
    <p:handoutMasterId r:id="rId38"/>
  </p:handoutMasterIdLst>
  <p:sldIdLst>
    <p:sldId id="806" r:id="rId3"/>
    <p:sldId id="807" r:id="rId4"/>
    <p:sldId id="809" r:id="rId5"/>
    <p:sldId id="810" r:id="rId6"/>
    <p:sldId id="811" r:id="rId7"/>
    <p:sldId id="812" r:id="rId8"/>
    <p:sldId id="813" r:id="rId9"/>
    <p:sldId id="814" r:id="rId10"/>
    <p:sldId id="815" r:id="rId11"/>
    <p:sldId id="816" r:id="rId12"/>
    <p:sldId id="817" r:id="rId13"/>
    <p:sldId id="818" r:id="rId14"/>
    <p:sldId id="819" r:id="rId15"/>
    <p:sldId id="820" r:id="rId16"/>
    <p:sldId id="821" r:id="rId17"/>
    <p:sldId id="823" r:id="rId18"/>
    <p:sldId id="822" r:id="rId19"/>
    <p:sldId id="824" r:id="rId20"/>
    <p:sldId id="825" r:id="rId21"/>
    <p:sldId id="826" r:id="rId22"/>
    <p:sldId id="827" r:id="rId23"/>
    <p:sldId id="828" r:id="rId24"/>
    <p:sldId id="829" r:id="rId25"/>
    <p:sldId id="830" r:id="rId26"/>
    <p:sldId id="831" r:id="rId27"/>
    <p:sldId id="832" r:id="rId28"/>
    <p:sldId id="833" r:id="rId29"/>
    <p:sldId id="834" r:id="rId30"/>
    <p:sldId id="835" r:id="rId31"/>
    <p:sldId id="836" r:id="rId32"/>
    <p:sldId id="837" r:id="rId33"/>
    <p:sldId id="840" r:id="rId34"/>
    <p:sldId id="841" r:id="rId35"/>
    <p:sldId id="842" r:id="rId36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FF3300"/>
    <a:srgbClr val="CC6600"/>
    <a:srgbClr val="FF6600"/>
    <a:srgbClr val="FF5050"/>
    <a:srgbClr val="008000"/>
    <a:srgbClr val="0066FF"/>
    <a:srgbClr val="33CC33"/>
    <a:srgbClr val="6666FF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4" autoAdjust="0"/>
    <p:restoredTop sz="95982" autoAdjust="0"/>
  </p:normalViewPr>
  <p:slideViewPr>
    <p:cSldViewPr>
      <p:cViewPr varScale="1">
        <p:scale>
          <a:sx n="73" d="100"/>
          <a:sy n="73" d="100"/>
        </p:scale>
        <p:origin x="-93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92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66D5045-72EA-45D0-8386-B060FF8BEB96}" type="datetimeFigureOut">
              <a:rPr lang="zh-TW" altLang="en-US"/>
              <a:pPr>
                <a:defRPr/>
              </a:pPr>
              <a:t>2017/9/1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DEDAA1C-593A-4655-8A09-BD02C70D87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742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AB31DBB-5979-4F98-935B-EEBCB73686C2}" type="datetimeFigureOut">
              <a:rPr lang="zh-TW" altLang="en-US"/>
              <a:pPr>
                <a:defRPr/>
              </a:pPr>
              <a:t>2017/9/1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9334C59-4022-45DF-BF89-F86D0EFC54D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4996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334C59-4022-45DF-BF89-F86D0EFC54DB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5573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334C59-4022-45DF-BF89-F86D0EFC54DB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1769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334C59-4022-45DF-BF89-F86D0EFC54DB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795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4277"/>
            <a:ext cx="9144000" cy="6832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32500-42DF-45E3-AE2A-0B34BF33E95E}" type="datetimeFigureOut">
              <a:rPr lang="zh-TW" altLang="en-US"/>
              <a:pPr>
                <a:defRPr/>
              </a:pPr>
              <a:t>2017/9/1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2C9D29-BB33-4EEE-9740-E1B089A7662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X-X-X章節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720080"/>
          </a:xfrm>
        </p:spPr>
        <p:txBody>
          <a:bodyPr/>
          <a:lstStyle>
            <a:lvl1pPr>
              <a:defRPr lang="zh-TW" altLang="en-US" sz="2400" b="1" kern="1200" baseline="0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567333"/>
            <a:ext cx="4038600" cy="4597971"/>
          </a:xfrm>
        </p:spPr>
        <p:txBody>
          <a:bodyPr/>
          <a:lstStyle>
            <a:lvl1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1pPr>
            <a:lvl2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2pPr>
            <a:lvl3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3pPr>
            <a:lvl4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4pPr>
            <a:lvl5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556792"/>
            <a:ext cx="4038600" cy="4597971"/>
          </a:xfrm>
        </p:spPr>
        <p:txBody>
          <a:bodyPr/>
          <a:lstStyle>
            <a:lvl1pPr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1pPr>
            <a:lvl2pPr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2pPr>
            <a:lvl3pPr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3pPr>
            <a:lvl4pPr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4pPr>
            <a:lvl5pPr>
              <a:defRPr lang="zh-TW" altLang="en-US" sz="2000" kern="1200" baseline="0" dirty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AAC7DF-E436-4077-A376-7FC9A103F2EB}" type="datetimeFigureOut">
              <a:rPr lang="zh-TW" altLang="en-US"/>
              <a:pPr>
                <a:defRPr/>
              </a:pPr>
              <a:t>2017/9/1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C9D0D0-ADE1-4FD0-B858-9B0F86FA863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X-X章節_無大標-僅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46043"/>
          </a:xfrm>
        </p:spPr>
        <p:txBody>
          <a:bodyPr/>
          <a:lstStyle>
            <a:lvl1pPr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l"/>
              <a:defRPr sz="2000" b="1" baseline="0">
                <a:solidFill>
                  <a:srgbClr val="CC6600"/>
                </a:solidFill>
                <a:latin typeface="Arial" pitchFamily="34" charset="0"/>
                <a:ea typeface="標楷體" pitchFamily="65" charset="-120"/>
              </a:defRPr>
            </a:lvl1pPr>
            <a:lvl2pPr marL="813600" indent="-230400"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n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en-US" altLang="zh-TW" dirty="0" smtClean="0"/>
          </a:p>
          <a:p>
            <a:pPr lvl="0"/>
            <a:endParaRPr lang="zh-TW" altLang="en-US" dirty="0" smtClean="0"/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56416-1974-4AA4-A40D-CD39F24E7AF9}" type="datetimeFigureOut">
              <a:rPr lang="zh-TW" altLang="en-US"/>
              <a:pPr>
                <a:defRPr/>
              </a:pPr>
              <a:t>2017/9/1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A5013-7418-4332-8A71-4592AB2CC1C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X-X-X章節_無大標-僅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46043"/>
          </a:xfrm>
        </p:spPr>
        <p:txBody>
          <a:bodyPr/>
          <a:lstStyle>
            <a:lvl1pPr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sz="2400" b="1" baseline="0">
                <a:solidFill>
                  <a:srgbClr val="D60093"/>
                </a:solidFill>
                <a:latin typeface="Arial" pitchFamily="34" charset="0"/>
                <a:ea typeface="標楷體" pitchFamily="65" charset="-120"/>
              </a:defRPr>
            </a:lvl1pPr>
            <a:lvl2pPr marL="813600" indent="-230400"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n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en-US" altLang="zh-TW" dirty="0" smtClean="0"/>
          </a:p>
          <a:p>
            <a:pPr lvl="0"/>
            <a:endParaRPr lang="zh-TW" altLang="en-US" dirty="0" smtClean="0"/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CAE5B3-A482-4F83-86C7-3DDA4D35A74F}" type="datetimeFigureOut">
              <a:rPr lang="zh-TW" altLang="en-US"/>
              <a:pPr>
                <a:defRPr/>
              </a:pPr>
              <a:t>2017/9/1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2A4EF6-70D9-4A22-B70B-7B5B9BE421B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X-X-X章節_無大標-僅內文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8229600" cy="720080"/>
          </a:xfrm>
        </p:spPr>
        <p:txBody>
          <a:bodyPr/>
          <a:lstStyle>
            <a:lvl1pPr>
              <a:defRPr lang="zh-TW" altLang="en-US" sz="2000" b="0" kern="1200" baseline="0" dirty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783357"/>
            <a:ext cx="4038600" cy="4525963"/>
          </a:xfrm>
        </p:spPr>
        <p:txBody>
          <a:bodyPr/>
          <a:lstStyle>
            <a:lvl1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1pPr>
            <a:lvl2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2pPr>
            <a:lvl3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3pPr>
            <a:lvl4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4pPr>
            <a:lvl5pPr algn="just" rtl="0" fontAlgn="base">
              <a:spcBef>
                <a:spcPts val="300"/>
              </a:spcBef>
              <a:spcAft>
                <a:spcPts val="600"/>
              </a:spcAft>
              <a:defRPr lang="zh-TW" altLang="en-US" sz="2000" kern="1200" baseline="0" dirty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/>
          <a:lstStyle>
            <a:lvl1pPr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1pPr>
            <a:lvl2pPr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2pPr>
            <a:lvl3pPr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3pPr>
            <a:lvl4pPr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4pPr>
            <a:lvl5pPr>
              <a:defRPr lang="zh-TW" altLang="en-US" sz="2000" kern="1200" baseline="0" dirty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E1F801-CC2D-49CA-A4F7-271F102DEEDF}" type="datetimeFigureOut">
              <a:rPr lang="zh-TW" altLang="en-US"/>
              <a:pPr>
                <a:defRPr/>
              </a:pPr>
              <a:t>2017/9/1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8C0AF8-903D-4A25-919A-F3B9453F90F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E551DC-1EAF-4D7D-B5EA-7D996A3F2053}" type="datetimeFigureOut">
              <a:rPr lang="zh-TW" altLang="en-US"/>
              <a:pPr>
                <a:defRPr/>
              </a:pPr>
              <a:t>2017/9/1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C91D25-449A-4087-AB03-07AA52EE7E7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19B70-C506-4881-9527-835EE939207D}" type="datetimeFigureOut">
              <a:rPr lang="zh-TW" altLang="en-US"/>
              <a:pPr>
                <a:defRPr/>
              </a:pPr>
              <a:t>2017/9/1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DC2570-2B87-4707-BB61-1CC649D8246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64401-B055-4DD9-9A11-F06A8DE72127}" type="datetimeFigureOut">
              <a:rPr lang="zh-TW" altLang="en-US"/>
              <a:pPr>
                <a:defRPr/>
              </a:pPr>
              <a:t>2017/9/1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38A18-D69E-4501-984B-76AEFC3BF86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DC318B-DD80-41D2-9DD7-E8BC0742232D}" type="datetimeFigureOut">
              <a:rPr lang="zh-TW" altLang="en-US"/>
              <a:pPr>
                <a:defRPr/>
              </a:pPr>
              <a:t>2017/9/1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5B0FD-D095-4EE5-B01E-A59AB81585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dirty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E0ABD8-24FB-4078-8748-9A05AEDCF053}" type="datetimeFigureOut">
              <a:rPr lang="zh-TW" altLang="en-US"/>
              <a:pPr>
                <a:defRPr/>
              </a:pPr>
              <a:t>2017/9/1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D5574-2CDA-4498-81E8-4A2C06137A5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F12628-04D2-4D48-A160-A18CA14A3EED}" type="datetimeFigureOut">
              <a:rPr lang="zh-TW" altLang="en-US"/>
              <a:pPr>
                <a:defRPr/>
              </a:pPr>
              <a:t>2017/9/1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E338F5-5B9A-4857-A920-834965FAB20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7" y="14271"/>
            <a:ext cx="9139765" cy="6829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9592" y="836712"/>
            <a:ext cx="7704856" cy="1584176"/>
          </a:xfrm>
        </p:spPr>
        <p:txBody>
          <a:bodyPr anchor="t"/>
          <a:lstStyle>
            <a:lvl1pPr algn="l">
              <a:defRPr sz="4800" b="1" cap="all" baseline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3"/>
          </p:nvPr>
        </p:nvSpPr>
        <p:spPr>
          <a:xfrm>
            <a:off x="2267744" y="2780928"/>
            <a:ext cx="6480720" cy="3456384"/>
          </a:xfrm>
        </p:spPr>
        <p:txBody>
          <a:bodyPr/>
          <a:lstStyle>
            <a:lvl1pPr algn="l">
              <a:spcBef>
                <a:spcPts val="300"/>
              </a:spcBef>
              <a:spcAft>
                <a:spcPts val="300"/>
              </a:spcAft>
              <a:buFont typeface="Wingdings" pitchFamily="2" charset="2"/>
              <a:buNone/>
              <a:defRPr sz="24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813600" indent="-230400"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Ø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algn="just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5847C8-47BD-44ED-A406-20FE6802FAE3}" type="datetimeFigureOut">
              <a:rPr lang="zh-TW" altLang="en-US"/>
              <a:pPr>
                <a:defRPr/>
              </a:pPr>
              <a:t>2017/9/1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E4B82A-28DE-4F6E-86E8-BFA3DBA99A1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DA959-17FD-46EC-9E43-AC2426E49B40}" type="datetimeFigureOut">
              <a:rPr lang="zh-TW" altLang="en-US"/>
              <a:pPr>
                <a:defRPr/>
              </a:pPr>
              <a:t>2017/9/1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94165B-DC3F-45DA-A344-B05D7C4B646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書名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章名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6120680" y="72008"/>
            <a:ext cx="2987824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400" b="1" dirty="0" smtClean="0">
                <a:solidFill>
                  <a:prstClr val="white"/>
                </a:solidFill>
              </a:rPr>
              <a:t>Part</a:t>
            </a:r>
            <a:r>
              <a:rPr kumimoji="0" lang="en-US" altLang="zh-TW" sz="3200" b="1" dirty="0" smtClean="0">
                <a:solidFill>
                  <a:prstClr val="white"/>
                </a:solidFill>
              </a:rPr>
              <a:t>1</a:t>
            </a:r>
            <a:r>
              <a:rPr kumimoji="0" lang="en-US" altLang="zh-TW" sz="2400" b="1" dirty="0" smtClean="0">
                <a:solidFill>
                  <a:prstClr val="white"/>
                </a:solidFill>
              </a:rPr>
              <a:t> </a:t>
            </a:r>
            <a:r>
              <a:rPr kumimoji="0" lang="zh-TW" altLang="en-US" sz="2400" b="1" dirty="0" smtClean="0">
                <a:solidFill>
                  <a:prstClr val="white"/>
                </a:solidFill>
              </a:rPr>
              <a:t> </a:t>
            </a:r>
            <a:r>
              <a:rPr kumimoji="0" lang="en-US" altLang="zh-TW" sz="2400" b="1" dirty="0" smtClean="0">
                <a:solidFill>
                  <a:srgbClr val="FFFF00"/>
                </a:solidFill>
              </a:rPr>
              <a:t>HTML </a:t>
            </a:r>
            <a:r>
              <a:rPr kumimoji="0" lang="zh-TW" altLang="en-US" sz="2400" b="1" dirty="0" smtClean="0">
                <a:solidFill>
                  <a:srgbClr val="FFFF00"/>
                </a:solidFill>
              </a:rPr>
              <a:t>篇</a:t>
            </a:r>
            <a:endParaRPr kumimoji="0" lang="en-US" altLang="zh-TW" sz="2400" b="1" dirty="0" smtClean="0">
              <a:solidFill>
                <a:srgbClr val="FFFF00"/>
              </a:solidFill>
            </a:endParaRPr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14"/>
          </p:nvPr>
        </p:nvSpPr>
        <p:spPr>
          <a:xfrm>
            <a:off x="2627784" y="980728"/>
            <a:ext cx="1800200" cy="576064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7200" b="1" u="none" cap="none" spc="0" baseline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</a:t>
            </a:r>
          </a:p>
        </p:txBody>
      </p:sp>
      <p:sp>
        <p:nvSpPr>
          <p:cNvPr id="15" name="文字版面配置區 13"/>
          <p:cNvSpPr>
            <a:spLocks noGrp="1"/>
          </p:cNvSpPr>
          <p:nvPr>
            <p:ph type="body" sz="quarter" idx="15" hasCustomPrompt="1"/>
          </p:nvPr>
        </p:nvSpPr>
        <p:spPr>
          <a:xfrm>
            <a:off x="2627784" y="1556792"/>
            <a:ext cx="6336704" cy="1152128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4800" b="1" u="none" cap="none" spc="0" baseline="0">
                <a:ln w="1587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按一以輯母片文字樣式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6"/>
          </p:nvPr>
        </p:nvSpPr>
        <p:spPr>
          <a:xfrm>
            <a:off x="2627089" y="2708920"/>
            <a:ext cx="6409407" cy="3960440"/>
          </a:xfrm>
        </p:spPr>
        <p:txBody>
          <a:bodyPr/>
          <a:lstStyle>
            <a:lvl1pPr>
              <a:lnSpc>
                <a:spcPts val="4400"/>
              </a:lnSpc>
              <a:spcBef>
                <a:spcPts val="0"/>
              </a:spcBef>
              <a:defRPr sz="2600">
                <a:solidFill>
                  <a:srgbClr val="0094D4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X-X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738957"/>
          </a:xfrm>
        </p:spPr>
        <p:txBody>
          <a:bodyPr/>
          <a:lstStyle>
            <a:lvl1pPr algn="just">
              <a:defRPr kumimoji="0" lang="zh-TW" altLang="en-US" sz="3200" b="1" u="none" kern="1200" baseline="0" dirty="0">
                <a:solidFill>
                  <a:srgbClr val="0094D4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47677"/>
            <a:ext cx="8229600" cy="4525963"/>
          </a:xfrm>
        </p:spPr>
        <p:txBody>
          <a:bodyPr/>
          <a:lstStyle>
            <a:lvl1pPr marL="0" indent="0" algn="just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SzPct val="120000"/>
              <a:buFont typeface="Wingdings" pitchFamily="2" charset="2"/>
              <a:buChar char="l"/>
              <a:defRPr sz="2000" baseline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360000" indent="-360000" algn="just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u"/>
              <a:defRPr kumimoji="0" lang="zh-TW" altLang="en-US" sz="2400" b="1" u="none" kern="1200" baseline="0" dirty="0" smtClean="0">
                <a:solidFill>
                  <a:srgbClr val="0094D4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360000" indent="-288000" algn="just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FontTx/>
              <a:buBlip>
                <a:blip r:embed="rId2"/>
              </a:buBlip>
              <a:defRPr sz="2000" baseline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3pPr>
            <a:lvl4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17A51-83EA-41EA-97D0-EB083F6A2A11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2017/9/1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08085-1D23-44C4-BA75-1A4AB13D251F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圖片 8" descr="g_pag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版面配置區 4"/>
          <p:cNvSpPr>
            <a:spLocks noGrp="1"/>
          </p:cNvSpPr>
          <p:nvPr>
            <p:ph type="body" sz="quarter" idx="13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X-X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810965"/>
          </a:xfrm>
        </p:spPr>
        <p:txBody>
          <a:bodyPr/>
          <a:lstStyle>
            <a:lvl1pPr algn="just">
              <a:defRPr kumimoji="0" lang="zh-TW" altLang="en-US" sz="3200" b="1" u="none" kern="1200" baseline="0" dirty="0">
                <a:solidFill>
                  <a:srgbClr val="0094D4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9" name="文字版面配置區 2"/>
          <p:cNvSpPr>
            <a:spLocks noGrp="1"/>
          </p:cNvSpPr>
          <p:nvPr>
            <p:ph type="body" idx="13"/>
          </p:nvPr>
        </p:nvSpPr>
        <p:spPr>
          <a:xfrm>
            <a:off x="457200" y="1575669"/>
            <a:ext cx="8291264" cy="639762"/>
          </a:xfrm>
        </p:spPr>
        <p:txBody>
          <a:bodyPr anchor="b"/>
          <a:lstStyle>
            <a:lvl1pPr marL="0" indent="0">
              <a:buNone/>
              <a:defRPr kumimoji="0" lang="zh-TW" altLang="en-US" sz="2800" b="1" u="none" kern="1200" baseline="0" noProof="0" dirty="0" smtClean="0">
                <a:solidFill>
                  <a:srgbClr val="F16237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3A9C1-A4D8-4737-925B-4E76FEBD482E}" type="datetimeFigureOut">
              <a:rPr lang="zh-TW" altLang="en-US"/>
              <a:pPr>
                <a:defRPr/>
              </a:pPr>
              <a:t>2017/9/1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2187F7-2DBB-4143-AF1A-933AC6212F7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3968776"/>
          </a:xfrm>
        </p:spPr>
        <p:txBody>
          <a:bodyPr/>
          <a:lstStyle>
            <a:lvl1pPr marL="0" indent="0" algn="just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SzPct val="120000"/>
              <a:buFont typeface="Wingdings" pitchFamily="2" charset="2"/>
              <a:buChar char="l"/>
              <a:defRPr sz="2000" baseline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360000" indent="-360000" algn="just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u"/>
              <a:defRPr kumimoji="0" lang="zh-TW" altLang="en-US" sz="2400" b="1" u="none" kern="1200" baseline="0" dirty="0" smtClean="0">
                <a:solidFill>
                  <a:srgbClr val="0094D4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360000" indent="-288000" algn="just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FontTx/>
              <a:buBlip>
                <a:blip r:embed="rId2"/>
              </a:buBlip>
              <a:defRPr sz="2000" baseline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3pPr>
            <a:lvl4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pic>
        <p:nvPicPr>
          <p:cNvPr id="10" name="圖片 9" descr="g_pag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字版面配置區 4"/>
          <p:cNvSpPr>
            <a:spLocks noGrp="1"/>
          </p:cNvSpPr>
          <p:nvPr>
            <p:ph type="body" sz="quarter" idx="17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X-X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2"/>
          <p:cNvSpPr>
            <a:spLocks noGrp="1"/>
          </p:cNvSpPr>
          <p:nvPr>
            <p:ph type="body" idx="13"/>
          </p:nvPr>
        </p:nvSpPr>
        <p:spPr>
          <a:xfrm>
            <a:off x="467544" y="908720"/>
            <a:ext cx="8291264" cy="639762"/>
          </a:xfrm>
        </p:spPr>
        <p:txBody>
          <a:bodyPr anchor="b"/>
          <a:lstStyle>
            <a:lvl1pPr marL="0" indent="0">
              <a:buNone/>
              <a:defRPr kumimoji="0" lang="zh-TW" altLang="en-US" sz="2800" b="1" u="none" kern="1200" baseline="0" noProof="0" dirty="0" smtClean="0">
                <a:solidFill>
                  <a:srgbClr val="F16237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3A9C1-A4D8-4737-925B-4E76FEBD482E}" type="datetimeFigureOut">
              <a:rPr lang="zh-TW" altLang="en-US"/>
              <a:pPr>
                <a:defRPr/>
              </a:pPr>
              <a:t>2017/9/1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2187F7-2DBB-4143-AF1A-933AC6212F7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616848"/>
          </a:xfrm>
        </p:spPr>
        <p:txBody>
          <a:bodyPr/>
          <a:lstStyle>
            <a:lvl1pPr marL="0" indent="0" algn="just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SzPct val="120000"/>
              <a:buFont typeface="Wingdings" pitchFamily="2" charset="2"/>
              <a:buChar char="l"/>
              <a:defRPr sz="2000" baseline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360000" indent="-360000" algn="just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u"/>
              <a:defRPr kumimoji="0" lang="zh-TW" altLang="en-US" sz="2400" b="1" u="none" kern="1200" baseline="0" dirty="0" smtClean="0">
                <a:solidFill>
                  <a:srgbClr val="0094D4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360000" indent="-288000" algn="just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FontTx/>
              <a:buBlip>
                <a:blip r:embed="rId2"/>
              </a:buBlip>
              <a:defRPr sz="2000" baseline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3pPr>
            <a:lvl4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pic>
        <p:nvPicPr>
          <p:cNvPr id="10" name="圖片 9" descr="g_pag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字版面配置區 4"/>
          <p:cNvSpPr>
            <a:spLocks noGrp="1"/>
          </p:cNvSpPr>
          <p:nvPr>
            <p:ph type="body" sz="quarter" idx="17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學習重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2132856"/>
            <a:ext cx="4038600" cy="3960440"/>
          </a:xfrm>
        </p:spPr>
        <p:txBody>
          <a:bodyPr/>
          <a:lstStyle>
            <a:lvl1pPr>
              <a:buFont typeface="Wingdings" pitchFamily="2" charset="2"/>
              <a:buChar char="n"/>
              <a:defRPr lang="zh-TW" altLang="en-US" sz="2000" kern="1200" dirty="0" smtClean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  <a:cs typeface="Arial Unicode MS" pitchFamily="34" charset="-12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2132856"/>
            <a:ext cx="4038600" cy="3960440"/>
          </a:xfrm>
        </p:spPr>
        <p:txBody>
          <a:bodyPr/>
          <a:lstStyle>
            <a:lvl1pPr>
              <a:defRPr lang="zh-TW" altLang="en-US" sz="2000" kern="1200" dirty="0" smtClean="0">
                <a:solidFill>
                  <a:schemeClr val="tx2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  <a:cs typeface="Arial Unicode MS" pitchFamily="34" charset="-12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467544" y="908720"/>
            <a:ext cx="8208912" cy="1152128"/>
          </a:xfrm>
        </p:spPr>
        <p:txBody>
          <a:bodyPr anchor="t"/>
          <a:lstStyle>
            <a:lvl1pPr algn="ctr">
              <a:defRPr sz="4800" b="1" cap="all" baseline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DD9792-5591-40F4-9CA3-7A48282542EB}" type="datetimeFigureOut">
              <a:rPr lang="zh-TW" altLang="en-US"/>
              <a:pPr>
                <a:defRPr/>
              </a:pPr>
              <a:t>2017/9/1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F970E-B66F-4F5A-B4B9-B46B327E7F5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X-X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738957"/>
          </a:xfrm>
        </p:spPr>
        <p:txBody>
          <a:bodyPr/>
          <a:lstStyle>
            <a:lvl1pPr algn="just">
              <a:defRPr sz="2600" b="1" baseline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47677"/>
            <a:ext cx="8229600" cy="4525963"/>
          </a:xfrm>
        </p:spPr>
        <p:txBody>
          <a:bodyPr/>
          <a:lstStyle>
            <a:lvl1pPr algn="just">
              <a:spcBef>
                <a:spcPts val="300"/>
              </a:spcBef>
              <a:spcAft>
                <a:spcPts val="1200"/>
              </a:spcAft>
              <a:buSzPct val="120000"/>
              <a:buFont typeface="Wingdings" pitchFamily="2" charset="2"/>
              <a:buChar char="l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813600" indent="-230400"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n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17A51-83EA-41EA-97D0-EB083F6A2A11}" type="datetimeFigureOut">
              <a:rPr lang="zh-TW" altLang="en-US"/>
              <a:pPr>
                <a:defRPr/>
              </a:pPr>
              <a:t>2017/9/1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08085-1D23-44C4-BA75-1A4AB13D251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X-X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810965"/>
          </a:xfrm>
        </p:spPr>
        <p:txBody>
          <a:bodyPr/>
          <a:lstStyle>
            <a:lvl1pPr algn="just">
              <a:defRPr lang="zh-TW" altLang="en-US" sz="2600" b="1" kern="1200" baseline="0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34282"/>
            <a:ext cx="8229600" cy="3949899"/>
          </a:xfrm>
        </p:spPr>
        <p:txBody>
          <a:bodyPr/>
          <a:lstStyle>
            <a:lvl1pPr algn="just">
              <a:spcBef>
                <a:spcPts val="300"/>
              </a:spcBef>
              <a:spcAft>
                <a:spcPts val="1200"/>
              </a:spcAft>
              <a:buSzPct val="120000"/>
              <a:buFont typeface="Wingdings" pitchFamily="2" charset="2"/>
              <a:buChar char="l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813600" indent="-230400"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n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9" name="文字版面配置區 2"/>
          <p:cNvSpPr>
            <a:spLocks noGrp="1"/>
          </p:cNvSpPr>
          <p:nvPr>
            <p:ph type="body" idx="13"/>
          </p:nvPr>
        </p:nvSpPr>
        <p:spPr>
          <a:xfrm>
            <a:off x="457200" y="1575669"/>
            <a:ext cx="8291264" cy="639762"/>
          </a:xfrm>
        </p:spPr>
        <p:txBody>
          <a:bodyPr anchor="b"/>
          <a:lstStyle>
            <a:lvl1pPr marL="0" indent="0">
              <a:buNone/>
              <a:defRPr lang="zh-TW" altLang="en-US" sz="2400" b="1" kern="1200" baseline="0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標楷體" pitchFamily="65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3A9C1-A4D8-4737-925B-4E76FEBD482E}" type="datetimeFigureOut">
              <a:rPr lang="zh-TW" altLang="en-US"/>
              <a:pPr>
                <a:defRPr/>
              </a:pPr>
              <a:t>2017/9/1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2187F7-2DBB-4143-AF1A-933AC6212F7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X-X-X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738957"/>
          </a:xfrm>
        </p:spPr>
        <p:txBody>
          <a:bodyPr/>
          <a:lstStyle>
            <a:lvl1pPr algn="just">
              <a:defRPr sz="2400" b="1" baseline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47677"/>
            <a:ext cx="8229600" cy="4525963"/>
          </a:xfrm>
        </p:spPr>
        <p:txBody>
          <a:bodyPr/>
          <a:lstStyle>
            <a:lvl1pPr algn="just">
              <a:spcBef>
                <a:spcPts val="300"/>
              </a:spcBef>
              <a:spcAft>
                <a:spcPts val="600"/>
              </a:spcAft>
              <a:buSzPct val="120000"/>
              <a:buFont typeface="Wingdings" pitchFamily="2" charset="2"/>
              <a:buChar char="l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813600" indent="-230400"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n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60C04-E1D4-458E-ADD7-DFAC2E2D531A}" type="datetimeFigureOut">
              <a:rPr lang="zh-TW" altLang="en-US"/>
              <a:pPr>
                <a:defRPr/>
              </a:pPr>
              <a:t>2017/9/1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5392E1-8875-440F-8E49-E8C85412F63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gif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7" y="14271"/>
            <a:ext cx="9139765" cy="6829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908720"/>
            <a:ext cx="822960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577058"/>
            <a:ext cx="8229600" cy="459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9B10152-68A1-4EC9-B99B-669F826E4F90}" type="datetimeFigureOut">
              <a:rPr lang="zh-TW" altLang="en-US"/>
              <a:pPr>
                <a:defRPr/>
              </a:pPr>
              <a:t>2017/9/1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D21C178-526A-490B-B4D1-ABA4E9B096D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8" name="圖片 7" descr="g_page.pn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42" r:id="rId1"/>
    <p:sldLayoutId id="2147484743" r:id="rId2"/>
    <p:sldLayoutId id="2147484751" r:id="rId3"/>
    <p:sldLayoutId id="2147484752" r:id="rId4"/>
    <p:sldLayoutId id="2147484753" r:id="rId5"/>
    <p:sldLayoutId id="2147484727" r:id="rId6"/>
    <p:sldLayoutId id="2147484728" r:id="rId7"/>
    <p:sldLayoutId id="2147484729" r:id="rId8"/>
    <p:sldLayoutId id="2147484730" r:id="rId9"/>
    <p:sldLayoutId id="2147484731" r:id="rId10"/>
    <p:sldLayoutId id="2147484732" r:id="rId11"/>
    <p:sldLayoutId id="2147484733" r:id="rId12"/>
    <p:sldLayoutId id="2147484734" r:id="rId13"/>
    <p:sldLayoutId id="2147484735" r:id="rId14"/>
    <p:sldLayoutId id="2147484736" r:id="rId15"/>
    <p:sldLayoutId id="2147484737" r:id="rId16"/>
    <p:sldLayoutId id="2147484738" r:id="rId17"/>
    <p:sldLayoutId id="2147484739" r:id="rId18"/>
    <p:sldLayoutId id="2147484740" r:id="rId19"/>
    <p:sldLayoutId id="2147484741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just" rtl="0" eaLnBrk="0" fontAlgn="base" hangingPunct="0">
        <a:spcBef>
          <a:spcPct val="0"/>
        </a:spcBef>
        <a:spcAft>
          <a:spcPct val="0"/>
        </a:spcAft>
        <a:defRPr lang="zh-TW" altLang="en-US" sz="2600" kern="1200" dirty="0">
          <a:solidFill>
            <a:srgbClr val="254061"/>
          </a:solidFill>
          <a:latin typeface="標楷體" pitchFamily="65" charset="-120"/>
          <a:ea typeface="標楷體" pitchFamily="65" charset="-120"/>
          <a:cs typeface="+mj-cs"/>
        </a:defRPr>
      </a:lvl1pPr>
      <a:lvl2pPr algn="just" rtl="0" eaLnBrk="0" fontAlgn="base" hangingPunct="0">
        <a:spcBef>
          <a:spcPct val="0"/>
        </a:spcBef>
        <a:spcAft>
          <a:spcPct val="0"/>
        </a:spcAft>
        <a:defRPr sz="2600">
          <a:solidFill>
            <a:srgbClr val="254061"/>
          </a:solidFill>
          <a:latin typeface="標楷體" pitchFamily="65" charset="-120"/>
          <a:ea typeface="標楷體" pitchFamily="65" charset="-120"/>
        </a:defRPr>
      </a:lvl2pPr>
      <a:lvl3pPr algn="just" rtl="0" eaLnBrk="0" fontAlgn="base" hangingPunct="0">
        <a:spcBef>
          <a:spcPct val="0"/>
        </a:spcBef>
        <a:spcAft>
          <a:spcPct val="0"/>
        </a:spcAft>
        <a:defRPr sz="2600">
          <a:solidFill>
            <a:srgbClr val="254061"/>
          </a:solidFill>
          <a:latin typeface="標楷體" pitchFamily="65" charset="-120"/>
          <a:ea typeface="標楷體" pitchFamily="65" charset="-120"/>
        </a:defRPr>
      </a:lvl3pPr>
      <a:lvl4pPr algn="just" rtl="0" eaLnBrk="0" fontAlgn="base" hangingPunct="0">
        <a:spcBef>
          <a:spcPct val="0"/>
        </a:spcBef>
        <a:spcAft>
          <a:spcPct val="0"/>
        </a:spcAft>
        <a:defRPr sz="2600">
          <a:solidFill>
            <a:srgbClr val="254061"/>
          </a:solidFill>
          <a:latin typeface="標楷體" pitchFamily="65" charset="-120"/>
          <a:ea typeface="標楷體" pitchFamily="65" charset="-120"/>
        </a:defRPr>
      </a:lvl4pPr>
      <a:lvl5pPr algn="just" rtl="0" eaLnBrk="0" fontAlgn="base" hangingPunct="0">
        <a:spcBef>
          <a:spcPct val="0"/>
        </a:spcBef>
        <a:spcAft>
          <a:spcPct val="0"/>
        </a:spcAft>
        <a:defRPr sz="2600">
          <a:solidFill>
            <a:srgbClr val="254061"/>
          </a:solidFill>
          <a:latin typeface="標楷體" pitchFamily="65" charset="-120"/>
          <a:ea typeface="標楷體" pitchFamily="65" charset="-120"/>
        </a:defRPr>
      </a:lvl5pPr>
      <a:lvl6pPr marL="457200" algn="just" rtl="0" fontAlgn="base">
        <a:spcBef>
          <a:spcPct val="0"/>
        </a:spcBef>
        <a:spcAft>
          <a:spcPct val="0"/>
        </a:spcAft>
        <a:defRPr sz="3800">
          <a:solidFill>
            <a:srgbClr val="254061"/>
          </a:solidFill>
          <a:latin typeface="Calibri" pitchFamily="34" charset="0"/>
          <a:ea typeface="新細明體" pitchFamily="18" charset="-120"/>
        </a:defRPr>
      </a:lvl6pPr>
      <a:lvl7pPr marL="914400" algn="just" rtl="0" fontAlgn="base">
        <a:spcBef>
          <a:spcPct val="0"/>
        </a:spcBef>
        <a:spcAft>
          <a:spcPct val="0"/>
        </a:spcAft>
        <a:defRPr sz="3800">
          <a:solidFill>
            <a:srgbClr val="254061"/>
          </a:solidFill>
          <a:latin typeface="Calibri" pitchFamily="34" charset="0"/>
          <a:ea typeface="新細明體" pitchFamily="18" charset="-120"/>
        </a:defRPr>
      </a:lvl7pPr>
      <a:lvl8pPr marL="1371600" algn="just" rtl="0" fontAlgn="base">
        <a:spcBef>
          <a:spcPct val="0"/>
        </a:spcBef>
        <a:spcAft>
          <a:spcPct val="0"/>
        </a:spcAft>
        <a:defRPr sz="3800">
          <a:solidFill>
            <a:srgbClr val="254061"/>
          </a:solidFill>
          <a:latin typeface="Calibri" pitchFamily="34" charset="0"/>
          <a:ea typeface="新細明體" pitchFamily="18" charset="-120"/>
        </a:defRPr>
      </a:lvl8pPr>
      <a:lvl9pPr marL="1828800" algn="just" rtl="0" fontAlgn="base">
        <a:spcBef>
          <a:spcPct val="0"/>
        </a:spcBef>
        <a:spcAft>
          <a:spcPct val="0"/>
        </a:spcAft>
        <a:defRPr sz="3800">
          <a:solidFill>
            <a:srgbClr val="25406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just" rtl="0" eaLnBrk="0" fontAlgn="base" hangingPunct="0">
        <a:spcBef>
          <a:spcPts val="300"/>
        </a:spcBef>
        <a:spcAft>
          <a:spcPts val="600"/>
        </a:spcAft>
        <a:buFont typeface="Wingdings" pitchFamily="2" charset="2"/>
        <a:buChar char="u"/>
        <a:defRPr lang="zh-TW" altLang="en-US" sz="2000" kern="1200" dirty="0">
          <a:solidFill>
            <a:schemeClr val="tx1"/>
          </a:solidFill>
          <a:latin typeface="Arial" pitchFamily="34" charset="0"/>
          <a:ea typeface="標楷體" pitchFamily="65" charset="-120"/>
          <a:cs typeface="+mn-cs"/>
        </a:defRPr>
      </a:lvl1pPr>
      <a:lvl2pPr marL="812800" indent="-230188" algn="just" rtl="0" eaLnBrk="0" fontAlgn="base" hangingPunct="0">
        <a:spcBef>
          <a:spcPts val="300"/>
        </a:spcBef>
        <a:spcAft>
          <a:spcPts val="600"/>
        </a:spcAft>
        <a:buFont typeface="Wingdings" pitchFamily="2" charset="2"/>
        <a:buChar char="Ø"/>
        <a:defRPr lang="zh-TW" altLang="en-US" sz="2000" kern="1200" dirty="0">
          <a:solidFill>
            <a:schemeClr val="tx1"/>
          </a:solidFill>
          <a:latin typeface="Arial" pitchFamily="34" charset="0"/>
          <a:ea typeface="標楷體" pitchFamily="65" charset="-120"/>
          <a:cs typeface="+mn-cs"/>
        </a:defRPr>
      </a:lvl2pPr>
      <a:lvl3pPr marL="1143000" indent="-228600" algn="just" rtl="0" eaLnBrk="0" fontAlgn="base" hangingPunct="0">
        <a:spcBef>
          <a:spcPts val="300"/>
        </a:spcBef>
        <a:spcAft>
          <a:spcPts val="600"/>
        </a:spcAft>
        <a:buFont typeface="Arial" charset="0"/>
        <a:buChar char="•"/>
        <a:defRPr lang="zh-TW" altLang="en-US" sz="2000" kern="1200" dirty="0">
          <a:solidFill>
            <a:schemeClr val="tx1"/>
          </a:solidFill>
          <a:latin typeface="Arial" pitchFamily="34" charset="0"/>
          <a:ea typeface="標楷體" pitchFamily="65" charset="-120"/>
          <a:cs typeface="+mn-cs"/>
        </a:defRPr>
      </a:lvl3pPr>
      <a:lvl4pPr marL="1600200" indent="-228600" algn="just" rtl="0" eaLnBrk="0" fontAlgn="base" hangingPunct="0">
        <a:spcBef>
          <a:spcPts val="300"/>
        </a:spcBef>
        <a:spcAft>
          <a:spcPts val="600"/>
        </a:spcAft>
        <a:buFont typeface="Arial" charset="0"/>
        <a:buChar char="–"/>
        <a:defRPr lang="zh-TW" altLang="en-US" sz="2000" kern="1200" dirty="0">
          <a:solidFill>
            <a:schemeClr val="tx1"/>
          </a:solidFill>
          <a:latin typeface="Arial" pitchFamily="34" charset="0"/>
          <a:ea typeface="標楷體" pitchFamily="65" charset="-120"/>
          <a:cs typeface="+mn-cs"/>
        </a:defRPr>
      </a:lvl4pPr>
      <a:lvl5pPr marL="2057400" indent="-228600" algn="just" rtl="0" eaLnBrk="0" fontAlgn="base" hangingPunct="0">
        <a:spcBef>
          <a:spcPts val="300"/>
        </a:spcBef>
        <a:spcAft>
          <a:spcPts val="600"/>
        </a:spcAft>
        <a:buFont typeface="Arial" charset="0"/>
        <a:buChar char="»"/>
        <a:defRPr lang="zh-TW" altLang="en-US" sz="2000" kern="1200" dirty="0">
          <a:solidFill>
            <a:schemeClr val="tx1"/>
          </a:solidFill>
          <a:latin typeface="Arial" pitchFamily="34" charset="0"/>
          <a:ea typeface="標楷體" pitchFamily="65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836712"/>
            <a:ext cx="8153400" cy="57606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84784"/>
            <a:ext cx="8153400" cy="452628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  <a:endParaRPr kumimoji="0" lang="en-US" altLang="zh-TW" dirty="0" smtClean="0"/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6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</p:txBody>
      </p:sp>
      <p:pic>
        <p:nvPicPr>
          <p:cNvPr id="4" name="圖片 3" descr="g_page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45" r:id="rId1"/>
    <p:sldLayoutId id="2147484746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216000" indent="-216000" algn="l" rtl="0" eaLnBrk="1" latinLnBrk="0" hangingPunct="1">
        <a:lnSpc>
          <a:spcPts val="3400"/>
        </a:lnSpc>
        <a:spcBef>
          <a:spcPct val="0"/>
        </a:spcBef>
        <a:buSzPct val="8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rtl="0" eaLnBrk="1" latinLnBrk="0" hangingPunct="1">
        <a:lnSpc>
          <a:spcPct val="150000"/>
        </a:lnSpc>
        <a:spcBef>
          <a:spcPts val="800"/>
        </a:spcBef>
        <a:buClr>
          <a:schemeClr val="accent3">
            <a:lumMod val="75000"/>
          </a:schemeClr>
        </a:buClr>
        <a:buSzPct val="10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n-cs"/>
        </a:defRPr>
      </a:lvl1pPr>
      <a:lvl2pPr marL="0" indent="0" algn="l" rtl="0" eaLnBrk="1" latinLnBrk="0" hangingPunct="1">
        <a:lnSpc>
          <a:spcPts val="2800"/>
        </a:lnSpc>
        <a:spcBef>
          <a:spcPts val="1200"/>
        </a:spcBef>
        <a:buClr>
          <a:schemeClr val="accent3">
            <a:lumMod val="75000"/>
          </a:schemeClr>
        </a:buClr>
        <a:buSzPct val="90000"/>
        <a:buFontTx/>
        <a:buNone/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2pPr>
      <a:lvl3pPr marL="360000" indent="-360000" algn="l" rtl="0" eaLnBrk="1" latinLnBrk="0" hangingPunct="1">
        <a:lnSpc>
          <a:spcPts val="2800"/>
        </a:lnSpc>
        <a:spcBef>
          <a:spcPts val="1200"/>
        </a:spcBef>
        <a:spcAft>
          <a:spcPts val="0"/>
        </a:spcAft>
        <a:buClr>
          <a:srgbClr val="AE2A7F"/>
        </a:buClr>
        <a:buSzPct val="90000"/>
        <a:buFontTx/>
        <a:buNone/>
        <a:defRPr kumimoji="0" sz="2400" b="1" u="dotted" kern="1200" spc="0" baseline="0">
          <a:solidFill>
            <a:srgbClr val="0094D4"/>
          </a:solidFill>
          <a:uFill>
            <a:solidFill>
              <a:srgbClr val="0094D4"/>
            </a:solidFill>
          </a:uFill>
          <a:latin typeface="+mj-ea"/>
          <a:ea typeface="+mj-ea"/>
          <a:cs typeface="+mn-cs"/>
        </a:defRPr>
      </a:lvl3pPr>
      <a:lvl4pPr marL="360000" indent="-288000" algn="l" rtl="0" eaLnBrk="1" latinLnBrk="0" hangingPunct="1">
        <a:lnSpc>
          <a:spcPts val="2800"/>
        </a:lnSpc>
        <a:spcBef>
          <a:spcPts val="1200"/>
        </a:spcBef>
        <a:buClr>
          <a:srgbClr val="AE2A7F"/>
        </a:buClr>
        <a:buSzPct val="90000"/>
        <a:buFontTx/>
        <a:buBlip>
          <a:blip r:embed="rId6"/>
        </a:buBlip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4pPr>
      <a:lvl5pPr marL="0" marR="0" indent="-360000" algn="l" defTabSz="914400" rtl="0" eaLnBrk="1" fontAlgn="auto" latinLnBrk="0" hangingPunct="1">
        <a:lnSpc>
          <a:spcPts val="2800"/>
        </a:lnSpc>
        <a:spcBef>
          <a:spcPts val="1200"/>
        </a:spcBef>
        <a:spcAft>
          <a:spcPts val="0"/>
        </a:spcAft>
        <a:buClr>
          <a:srgbClr val="AE2A7F"/>
        </a:buClr>
        <a:buSzPct val="90000"/>
        <a:buFontTx/>
        <a:buNone/>
        <a:tabLst/>
        <a:defRPr kumimoji="0" sz="2800" b="1" kern="1200">
          <a:solidFill>
            <a:srgbClr val="F16237"/>
          </a:solidFill>
          <a:latin typeface="+mj-ea"/>
          <a:ea typeface="+mj-ea"/>
          <a:cs typeface="+mn-cs"/>
        </a:defRPr>
      </a:lvl5pPr>
      <a:lvl6pPr marL="360000" indent="0" algn="l" rtl="0" eaLnBrk="1" latinLnBrk="0" hangingPunct="1">
        <a:lnSpc>
          <a:spcPts val="2600"/>
        </a:lnSpc>
        <a:spcBef>
          <a:spcPts val="1200"/>
        </a:spcBef>
        <a:buClr>
          <a:srgbClr val="EE7700"/>
        </a:buClr>
        <a:buFontTx/>
        <a:buNone/>
        <a:defRPr kumimoji="0" sz="2200" kern="1200" baseline="0">
          <a:solidFill>
            <a:schemeClr val="tx1"/>
          </a:solidFill>
          <a:latin typeface="+mn-ea"/>
          <a:ea typeface="+mn-ea"/>
          <a:cs typeface="+mn-cs"/>
        </a:defRPr>
      </a:lvl6pPr>
      <a:lvl7pPr marL="936000" indent="-228600" algn="l" rtl="0" eaLnBrk="1" latinLnBrk="0" hangingPunct="1">
        <a:spcBef>
          <a:spcPts val="600"/>
        </a:spcBef>
        <a:buClrTx/>
        <a:buFont typeface="Wingdings" pitchFamily="2" charset="2"/>
        <a:buChar char="n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slide" Target="slide3.xml"/><Relationship Id="rId7" Type="http://schemas.openxmlformats.org/officeDocument/2006/relationships/slide" Target="slide10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2.xml"/><Relationship Id="rId6" Type="http://schemas.openxmlformats.org/officeDocument/2006/relationships/slide" Target="slide8.xml"/><Relationship Id="rId11" Type="http://schemas.openxmlformats.org/officeDocument/2006/relationships/slide" Target="slide32.xml"/><Relationship Id="rId5" Type="http://schemas.openxmlformats.org/officeDocument/2006/relationships/slide" Target="slide5.xml"/><Relationship Id="rId10" Type="http://schemas.openxmlformats.org/officeDocument/2006/relationships/slide" Target="slide28.xml"/><Relationship Id="rId4" Type="http://schemas.openxmlformats.org/officeDocument/2006/relationships/slide" Target="slide4.xml"/><Relationship Id="rId9" Type="http://schemas.openxmlformats.org/officeDocument/2006/relationships/slide" Target="slide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slide" Target="slid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slide" Target="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slide" Target="slid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slide" Target="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dirty="0" smtClean="0"/>
              <a:t>JavaScript </a:t>
            </a:r>
            <a:r>
              <a:rPr lang="zh-TW" altLang="en-US" dirty="0" smtClean="0"/>
              <a:t>提供的運算子包括：</a:t>
            </a:r>
            <a:endParaRPr lang="en-US" altLang="zh-TW" dirty="0" smtClean="0"/>
          </a:p>
          <a:p>
            <a:pPr lvl="2">
              <a:lnSpc>
                <a:spcPts val="2500"/>
              </a:lnSpc>
            </a:pPr>
            <a:r>
              <a:rPr lang="zh-TW" altLang="en-US" dirty="0" smtClean="0"/>
              <a:t>算術運算子：</a:t>
            </a:r>
            <a:r>
              <a:rPr lang="en-US" altLang="zh-TW" dirty="0" smtClean="0"/>
              <a:t>+</a:t>
            </a:r>
            <a:r>
              <a:rPr lang="zh-TW" altLang="en-US" dirty="0" smtClean="0"/>
              <a:t>、</a:t>
            </a:r>
            <a:r>
              <a:rPr lang="en-US" altLang="zh-TW" dirty="0" smtClean="0"/>
              <a:t>-</a:t>
            </a:r>
            <a:r>
              <a:rPr lang="zh-TW" altLang="en-US" dirty="0" smtClean="0"/>
              <a:t>、*、</a:t>
            </a:r>
            <a:r>
              <a:rPr lang="en-US" altLang="zh-TW" dirty="0" smtClean="0"/>
              <a:t>/</a:t>
            </a:r>
            <a:r>
              <a:rPr lang="zh-TW" altLang="en-US" dirty="0" smtClean="0"/>
              <a:t>、</a:t>
            </a:r>
            <a:r>
              <a:rPr lang="en-US" altLang="zh-TW" dirty="0" smtClean="0"/>
              <a:t>% </a:t>
            </a:r>
          </a:p>
          <a:p>
            <a:pPr lvl="2">
              <a:lnSpc>
                <a:spcPts val="2500"/>
              </a:lnSpc>
            </a:pPr>
            <a:r>
              <a:rPr lang="zh-TW" altLang="en-US" dirty="0"/>
              <a:t>遞增</a:t>
            </a:r>
            <a:r>
              <a:rPr lang="en-US" altLang="zh-TW" dirty="0"/>
              <a:t>/ </a:t>
            </a:r>
            <a:r>
              <a:rPr lang="zh-TW" altLang="en-US" dirty="0"/>
              <a:t>遞減運算子：</a:t>
            </a:r>
            <a:r>
              <a:rPr lang="en-US" altLang="zh-TW" dirty="0"/>
              <a:t>++</a:t>
            </a:r>
            <a:r>
              <a:rPr lang="zh-TW" altLang="en-US" dirty="0"/>
              <a:t>、</a:t>
            </a:r>
            <a:r>
              <a:rPr lang="en-US" altLang="zh-TW" dirty="0" smtClean="0"/>
              <a:t>--</a:t>
            </a:r>
          </a:p>
          <a:p>
            <a:pPr lvl="2">
              <a:lnSpc>
                <a:spcPts val="2500"/>
              </a:lnSpc>
            </a:pPr>
            <a:r>
              <a:rPr lang="zh-TW" altLang="en-US" dirty="0"/>
              <a:t>邏輯運算子：</a:t>
            </a:r>
            <a:r>
              <a:rPr lang="en-US" altLang="zh-TW" dirty="0"/>
              <a:t>&amp;&amp; ( </a:t>
            </a:r>
            <a:r>
              <a:rPr lang="zh-TW" altLang="en-US" dirty="0"/>
              <a:t>邏輯</a:t>
            </a:r>
            <a:r>
              <a:rPr lang="en-US" altLang="zh-TW" dirty="0"/>
              <a:t>AND)</a:t>
            </a:r>
            <a:r>
              <a:rPr lang="zh-TW" altLang="en-US" dirty="0"/>
              <a:t>、</a:t>
            </a:r>
            <a:r>
              <a:rPr lang="en-US" altLang="zh-TW" dirty="0"/>
              <a:t>|| ( </a:t>
            </a:r>
            <a:r>
              <a:rPr lang="zh-TW" altLang="en-US" dirty="0"/>
              <a:t>邏輯</a:t>
            </a:r>
            <a:r>
              <a:rPr lang="en-US" altLang="zh-TW" dirty="0"/>
              <a:t>OR)</a:t>
            </a:r>
            <a:r>
              <a:rPr lang="zh-TW" altLang="en-US" dirty="0"/>
              <a:t>、</a:t>
            </a:r>
            <a:r>
              <a:rPr lang="en-US" altLang="zh-TW" dirty="0"/>
              <a:t>! ( </a:t>
            </a:r>
            <a:r>
              <a:rPr lang="zh-TW" altLang="en-US" dirty="0"/>
              <a:t>邏輯</a:t>
            </a:r>
            <a:r>
              <a:rPr lang="en-US" altLang="zh-TW" dirty="0"/>
              <a:t>NOT</a:t>
            </a:r>
            <a:r>
              <a:rPr lang="en-US" altLang="zh-TW" dirty="0" smtClean="0"/>
              <a:t>)</a:t>
            </a:r>
          </a:p>
          <a:p>
            <a:pPr lvl="2">
              <a:lnSpc>
                <a:spcPts val="2500"/>
              </a:lnSpc>
            </a:pPr>
            <a:r>
              <a:rPr lang="zh-TW" altLang="en-US" dirty="0" smtClean="0"/>
              <a:t>比較</a:t>
            </a:r>
            <a:r>
              <a:rPr lang="zh-TW" altLang="en-US" dirty="0"/>
              <a:t>運算子：</a:t>
            </a:r>
            <a:r>
              <a:rPr lang="en-US" altLang="zh-TW" dirty="0"/>
              <a:t>!=</a:t>
            </a:r>
            <a:r>
              <a:rPr lang="zh-TW" altLang="en-US" dirty="0"/>
              <a:t>、</a:t>
            </a:r>
            <a:r>
              <a:rPr lang="en-US" altLang="zh-TW" dirty="0"/>
              <a:t>==</a:t>
            </a:r>
            <a:r>
              <a:rPr lang="zh-TW" altLang="en-US" dirty="0"/>
              <a:t>、</a:t>
            </a:r>
            <a:r>
              <a:rPr lang="en-US" altLang="zh-TW" dirty="0"/>
              <a:t>!==</a:t>
            </a:r>
            <a:r>
              <a:rPr lang="zh-TW" altLang="en-US" dirty="0"/>
              <a:t>、</a:t>
            </a:r>
            <a:r>
              <a:rPr lang="en-US" altLang="zh-TW" dirty="0"/>
              <a:t>===</a:t>
            </a:r>
            <a:r>
              <a:rPr lang="zh-TW" altLang="en-US" dirty="0"/>
              <a:t>、</a:t>
            </a:r>
            <a:r>
              <a:rPr lang="en-US" altLang="zh-TW" dirty="0"/>
              <a:t>&gt;</a:t>
            </a:r>
            <a:r>
              <a:rPr lang="zh-TW" altLang="en-US" dirty="0"/>
              <a:t>、</a:t>
            </a:r>
            <a:r>
              <a:rPr lang="en-US" altLang="zh-TW" dirty="0"/>
              <a:t>&lt;</a:t>
            </a:r>
            <a:r>
              <a:rPr lang="zh-TW" altLang="en-US" dirty="0"/>
              <a:t>、</a:t>
            </a:r>
            <a:r>
              <a:rPr lang="en-US" altLang="zh-TW" dirty="0"/>
              <a:t>&gt;=</a:t>
            </a:r>
            <a:r>
              <a:rPr lang="zh-TW" altLang="en-US" dirty="0"/>
              <a:t>、</a:t>
            </a:r>
            <a:r>
              <a:rPr lang="en-US" altLang="zh-TW" dirty="0"/>
              <a:t>&lt;= </a:t>
            </a:r>
            <a:endParaRPr lang="en-US" altLang="zh-TW" dirty="0" smtClean="0"/>
          </a:p>
          <a:p>
            <a:pPr lvl="2">
              <a:lnSpc>
                <a:spcPts val="2500"/>
              </a:lnSpc>
            </a:pPr>
            <a:r>
              <a:rPr lang="zh-TW" altLang="en-US" dirty="0" smtClean="0"/>
              <a:t>位元</a:t>
            </a:r>
            <a:r>
              <a:rPr lang="zh-TW" altLang="en-US" dirty="0"/>
              <a:t>運算子：</a:t>
            </a:r>
            <a:r>
              <a:rPr lang="en-US" altLang="zh-TW" dirty="0"/>
              <a:t>&amp; ( </a:t>
            </a:r>
            <a:r>
              <a:rPr lang="zh-TW" altLang="en-US" dirty="0"/>
              <a:t>位元</a:t>
            </a:r>
            <a:r>
              <a:rPr lang="en-US" altLang="zh-TW" dirty="0"/>
              <a:t>AND)</a:t>
            </a:r>
            <a:r>
              <a:rPr lang="zh-TW" altLang="en-US" dirty="0"/>
              <a:t>、</a:t>
            </a:r>
            <a:r>
              <a:rPr lang="en-US" altLang="zh-TW" dirty="0"/>
              <a:t>| ( </a:t>
            </a:r>
            <a:r>
              <a:rPr lang="zh-TW" altLang="en-US" dirty="0"/>
              <a:t>位元</a:t>
            </a:r>
            <a:r>
              <a:rPr lang="en-US" altLang="zh-TW" dirty="0"/>
              <a:t>OR)</a:t>
            </a:r>
            <a:r>
              <a:rPr lang="zh-TW" altLang="en-US" dirty="0"/>
              <a:t>、</a:t>
            </a:r>
            <a:r>
              <a:rPr lang="en-US" altLang="zh-TW" dirty="0"/>
              <a:t>^ ( </a:t>
            </a:r>
            <a:r>
              <a:rPr lang="zh-TW" altLang="en-US" dirty="0"/>
              <a:t>位元</a:t>
            </a:r>
            <a:r>
              <a:rPr lang="en-US" altLang="zh-TW" dirty="0"/>
              <a:t>XOR)</a:t>
            </a:r>
            <a:r>
              <a:rPr lang="zh-TW" altLang="en-US" dirty="0"/>
              <a:t>、</a:t>
            </a:r>
            <a:r>
              <a:rPr lang="en-US" altLang="zh-TW" dirty="0"/>
              <a:t>~ ( </a:t>
            </a:r>
            <a:r>
              <a:rPr lang="zh-TW" altLang="en-US" dirty="0"/>
              <a:t>位元</a:t>
            </a:r>
            <a:r>
              <a:rPr lang="en-US" altLang="zh-TW" dirty="0"/>
              <a:t>NOT)</a:t>
            </a:r>
            <a:r>
              <a:rPr lang="zh-TW" altLang="en-US" dirty="0"/>
              <a:t>、</a:t>
            </a:r>
            <a:r>
              <a:rPr lang="en-US" altLang="zh-TW" dirty="0"/>
              <a:t>&lt;&lt; ( </a:t>
            </a:r>
            <a:r>
              <a:rPr lang="zh-TW" altLang="en-US" dirty="0"/>
              <a:t>向左移位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&gt;&gt; ( </a:t>
            </a:r>
            <a:r>
              <a:rPr lang="zh-TW" altLang="en-US" dirty="0"/>
              <a:t>向右移位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&gt;&gt;&gt; ( </a:t>
            </a:r>
            <a:r>
              <a:rPr lang="zh-TW" altLang="en-US" dirty="0"/>
              <a:t>向右無號移位</a:t>
            </a:r>
            <a:r>
              <a:rPr lang="en-US" altLang="zh-TW" dirty="0" smtClean="0"/>
              <a:t>)</a:t>
            </a:r>
          </a:p>
          <a:p>
            <a:pPr lvl="2">
              <a:lnSpc>
                <a:spcPts val="2500"/>
              </a:lnSpc>
            </a:pPr>
            <a:r>
              <a:rPr lang="zh-TW" altLang="en-US" dirty="0"/>
              <a:t>指派運算子：</a:t>
            </a:r>
            <a:r>
              <a:rPr lang="en-US" altLang="zh-TW" dirty="0"/>
              <a:t>=</a:t>
            </a:r>
            <a:r>
              <a:rPr lang="zh-TW" altLang="en-US" dirty="0"/>
              <a:t>、</a:t>
            </a:r>
            <a:r>
              <a:rPr lang="en-US" altLang="zh-TW" dirty="0"/>
              <a:t>+=</a:t>
            </a:r>
            <a:r>
              <a:rPr lang="zh-TW" altLang="en-US" dirty="0"/>
              <a:t>、</a:t>
            </a:r>
            <a:r>
              <a:rPr lang="en-US" altLang="zh-TW" dirty="0"/>
              <a:t>-=</a:t>
            </a:r>
            <a:r>
              <a:rPr lang="zh-TW" altLang="en-US" dirty="0"/>
              <a:t>、*</a:t>
            </a:r>
            <a:r>
              <a:rPr lang="en-US" altLang="zh-TW" dirty="0"/>
              <a:t>=</a:t>
            </a:r>
            <a:r>
              <a:rPr lang="zh-TW" altLang="en-US" dirty="0"/>
              <a:t>、</a:t>
            </a:r>
            <a:r>
              <a:rPr lang="en-US" altLang="zh-TW" dirty="0"/>
              <a:t>/=</a:t>
            </a:r>
            <a:r>
              <a:rPr lang="zh-TW" altLang="en-US" dirty="0"/>
              <a:t>、</a:t>
            </a:r>
            <a:r>
              <a:rPr lang="en-US" altLang="zh-TW" dirty="0"/>
              <a:t>%=</a:t>
            </a:r>
            <a:r>
              <a:rPr lang="zh-TW" altLang="en-US" dirty="0"/>
              <a:t>、</a:t>
            </a:r>
            <a:r>
              <a:rPr lang="en-US" altLang="zh-TW" dirty="0"/>
              <a:t>&amp;=</a:t>
            </a:r>
            <a:r>
              <a:rPr lang="zh-TW" altLang="en-US" dirty="0"/>
              <a:t>、</a:t>
            </a:r>
            <a:r>
              <a:rPr lang="en-US" altLang="zh-TW" dirty="0"/>
              <a:t>|=</a:t>
            </a:r>
            <a:r>
              <a:rPr lang="zh-TW" altLang="en-US" dirty="0"/>
              <a:t>、</a:t>
            </a:r>
            <a:r>
              <a:rPr lang="en-US" altLang="zh-TW" dirty="0"/>
              <a:t>^=</a:t>
            </a:r>
            <a:r>
              <a:rPr lang="zh-TW" altLang="en-US" dirty="0"/>
              <a:t>、</a:t>
            </a:r>
            <a:r>
              <a:rPr lang="en-US" altLang="zh-TW" dirty="0"/>
              <a:t>&lt;&lt;=</a:t>
            </a:r>
            <a:r>
              <a:rPr lang="zh-TW" altLang="en-US" dirty="0"/>
              <a:t>、</a:t>
            </a:r>
            <a:r>
              <a:rPr lang="en-US" altLang="zh-TW" dirty="0"/>
              <a:t>&gt;&gt;=</a:t>
            </a:r>
            <a:r>
              <a:rPr lang="zh-TW" altLang="en-US" dirty="0"/>
              <a:t>、</a:t>
            </a:r>
            <a:r>
              <a:rPr lang="en-US" altLang="zh-TW" dirty="0" smtClean="0"/>
              <a:t>&gt;&gt;&gt;=</a:t>
            </a:r>
          </a:p>
          <a:p>
            <a:pPr lvl="2">
              <a:lnSpc>
                <a:spcPts val="2500"/>
              </a:lnSpc>
            </a:pPr>
            <a:r>
              <a:rPr lang="zh-TW" altLang="en-US" dirty="0" smtClean="0"/>
              <a:t>條件運算子：</a:t>
            </a:r>
            <a:r>
              <a:rPr lang="en-US" altLang="zh-TW" dirty="0" smtClean="0"/>
              <a:t>? :</a:t>
            </a:r>
          </a:p>
          <a:p>
            <a:pPr lvl="2">
              <a:lnSpc>
                <a:spcPts val="2500"/>
              </a:lnSpc>
            </a:pPr>
            <a:r>
              <a:rPr lang="zh-TW" altLang="en-US" dirty="0" smtClean="0"/>
              <a:t>型別運算子：</a:t>
            </a:r>
            <a:r>
              <a:rPr lang="en-US" altLang="zh-TW" dirty="0" err="1" smtClean="0"/>
              <a:t>typeof</a:t>
            </a:r>
            <a:endParaRPr lang="en-US" altLang="zh-TW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12-5  </a:t>
            </a:r>
            <a:r>
              <a:rPr lang="zh-TW" altLang="en-US" dirty="0" smtClean="0"/>
              <a:t>運算子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/>
              <a:t>P.12-10</a:t>
            </a:r>
            <a:endParaRPr lang="zh-TW" altLang="en-US" dirty="0"/>
          </a:p>
        </p:txBody>
      </p:sp>
      <p:sp>
        <p:nvSpPr>
          <p:cNvPr id="5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989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版面配置區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TW" dirty="0" smtClean="0"/>
              <a:t>12-5-1 </a:t>
            </a:r>
            <a:r>
              <a:rPr lang="zh-TW" altLang="en-US" dirty="0"/>
              <a:t>算術運算子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dirty="0" smtClean="0"/>
              <a:t>算術運算子可以用來進行加減乘除餘數等算術運算。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TW" dirty="0" smtClean="0"/>
              <a:t>P.12-10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71882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595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版面配置區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TW" dirty="0" smtClean="0"/>
              <a:t>12-5-2 </a:t>
            </a:r>
            <a:r>
              <a:rPr lang="zh-TW" altLang="en-US" dirty="0"/>
              <a:t>遞增</a:t>
            </a:r>
            <a:r>
              <a:rPr lang="en-US" altLang="zh-TW" dirty="0"/>
              <a:t>/ </a:t>
            </a:r>
            <a:r>
              <a:rPr lang="zh-TW" altLang="en-US" dirty="0"/>
              <a:t>遞減運算子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dirty="0" smtClean="0"/>
              <a:t>遞增運算子 </a:t>
            </a:r>
            <a:r>
              <a:rPr lang="en-US" altLang="zh-TW" dirty="0" smtClean="0"/>
              <a:t>(++) </a:t>
            </a:r>
            <a:r>
              <a:rPr lang="zh-TW" altLang="en-US" dirty="0" smtClean="0"/>
              <a:t>可以用來將運算元的值加</a:t>
            </a:r>
            <a:r>
              <a:rPr lang="en-US" altLang="zh-TW" dirty="0" smtClean="0"/>
              <a:t>1</a:t>
            </a:r>
            <a:r>
              <a:rPr lang="zh-TW" altLang="en-US" dirty="0" smtClean="0"/>
              <a:t>，例如：</a:t>
            </a:r>
            <a:endParaRPr lang="en-US" altLang="zh-TW" dirty="0" smtClean="0"/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r>
              <a:rPr lang="zh-TW" altLang="en-US" dirty="0" smtClean="0"/>
              <a:t>遞減運算子 </a:t>
            </a:r>
            <a:r>
              <a:rPr lang="en-US" altLang="zh-TW" dirty="0" smtClean="0"/>
              <a:t>(--) </a:t>
            </a:r>
            <a:r>
              <a:rPr lang="zh-TW" altLang="en-US" dirty="0" smtClean="0"/>
              <a:t>可以用來將運算元的值減</a:t>
            </a:r>
            <a:r>
              <a:rPr lang="en-US" altLang="zh-TW" dirty="0" smtClean="0"/>
              <a:t>1</a:t>
            </a:r>
            <a:r>
              <a:rPr lang="zh-TW" altLang="en-US" dirty="0" smtClean="0"/>
              <a:t>，例如：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7"/>
          </p:nvPr>
        </p:nvSpPr>
        <p:spPr>
          <a:xfrm>
            <a:off x="7668344" y="6195946"/>
            <a:ext cx="1284328" cy="329398"/>
          </a:xfrm>
        </p:spPr>
        <p:txBody>
          <a:bodyPr/>
          <a:lstStyle/>
          <a:p>
            <a:r>
              <a:rPr lang="en-US" altLang="zh-TW" dirty="0" smtClean="0"/>
              <a:t>P.12-10~11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032385"/>
            <a:ext cx="7049583" cy="149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4149080"/>
            <a:ext cx="7063986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901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版面配置區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TW" dirty="0" smtClean="0"/>
              <a:t>12-5-3 </a:t>
            </a:r>
            <a:r>
              <a:rPr lang="zh-TW" altLang="en-US" dirty="0"/>
              <a:t>邏輯運算子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dirty="0" smtClean="0"/>
              <a:t>邏輯運算子可以用來進行</a:t>
            </a:r>
            <a:r>
              <a:rPr lang="en-US" altLang="zh-TW" dirty="0" smtClean="0"/>
              <a:t>AND</a:t>
            </a:r>
            <a:r>
              <a:rPr lang="zh-TW" altLang="en-US" dirty="0" smtClean="0"/>
              <a:t>、</a:t>
            </a:r>
            <a:r>
              <a:rPr lang="en-US" altLang="zh-TW" dirty="0" smtClean="0"/>
              <a:t>OR</a:t>
            </a:r>
            <a:r>
              <a:rPr lang="zh-TW" altLang="en-US" dirty="0" smtClean="0"/>
              <a:t>、</a:t>
            </a:r>
            <a:r>
              <a:rPr lang="en-US" altLang="zh-TW" dirty="0" smtClean="0"/>
              <a:t>NOT </a:t>
            </a:r>
            <a:r>
              <a:rPr lang="zh-TW" altLang="en-US" dirty="0" smtClean="0"/>
              <a:t>等邏輯運算。</a:t>
            </a:r>
            <a:endParaRPr lang="en-US" altLang="zh-TW" dirty="0" smtClean="0"/>
          </a:p>
          <a:p>
            <a:pPr lvl="2" algn="l"/>
            <a:r>
              <a:rPr lang="en-US" altLang="zh-TW" dirty="0" smtClean="0"/>
              <a:t>&amp;&amp; (AND)</a:t>
            </a:r>
            <a:r>
              <a:rPr lang="zh-TW" altLang="en-US" dirty="0" smtClean="0"/>
              <a:t>：例如 </a:t>
            </a:r>
            <a:r>
              <a:rPr lang="en-US" altLang="zh-TW" dirty="0" smtClean="0"/>
              <a:t>(5 &gt; 4) &amp;&amp; (3 &gt; 2) </a:t>
            </a:r>
            <a:r>
              <a:rPr lang="zh-TW" altLang="en-US" dirty="0" smtClean="0"/>
              <a:t>會傳回</a:t>
            </a:r>
            <a:r>
              <a:rPr lang="en-US" altLang="zh-TW" dirty="0" smtClean="0"/>
              <a:t>true</a:t>
            </a:r>
            <a:r>
              <a:rPr lang="zh-TW" altLang="en-US" dirty="0" smtClean="0"/>
              <a:t>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(5 &gt; 4) &amp;&amp; (3 &lt; 2) </a:t>
            </a:r>
            <a:r>
              <a:rPr lang="zh-TW" altLang="en-US" dirty="0" smtClean="0"/>
              <a:t>會傳回</a:t>
            </a:r>
            <a:r>
              <a:rPr lang="en-US" altLang="zh-TW" dirty="0" smtClean="0"/>
              <a:t>false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2" algn="l"/>
            <a:r>
              <a:rPr lang="en-US" altLang="zh-TW" dirty="0" smtClean="0"/>
              <a:t>|| (OR)</a:t>
            </a:r>
            <a:r>
              <a:rPr lang="zh-TW" altLang="en-US" dirty="0" smtClean="0"/>
              <a:t> ：例如 </a:t>
            </a:r>
            <a:r>
              <a:rPr lang="en-US" altLang="zh-TW" dirty="0" smtClean="0"/>
              <a:t>(5 &gt; 4) || (3 &lt; 2) </a:t>
            </a:r>
            <a:r>
              <a:rPr lang="zh-TW" altLang="en-US" dirty="0" smtClean="0"/>
              <a:t>會傳回</a:t>
            </a:r>
            <a:r>
              <a:rPr lang="en-US" altLang="zh-TW" dirty="0" smtClean="0"/>
              <a:t>true</a:t>
            </a:r>
            <a:r>
              <a:rPr lang="zh-TW" altLang="en-US" dirty="0" smtClean="0"/>
              <a:t>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(5 &lt; 4) || (3 &lt; 2) </a:t>
            </a:r>
            <a:r>
              <a:rPr lang="zh-TW" altLang="en-US" dirty="0" smtClean="0"/>
              <a:t>會傳回</a:t>
            </a:r>
            <a:r>
              <a:rPr lang="en-US" altLang="zh-TW" dirty="0" smtClean="0"/>
              <a:t>false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!(NOT)</a:t>
            </a:r>
            <a:r>
              <a:rPr lang="zh-TW" altLang="en-US" dirty="0" smtClean="0"/>
              <a:t> ：例如 </a:t>
            </a:r>
            <a:r>
              <a:rPr lang="en-US" altLang="zh-TW" dirty="0" smtClean="0"/>
              <a:t>!(50 &gt; 40)  </a:t>
            </a:r>
            <a:r>
              <a:rPr lang="zh-TW" altLang="en-US" dirty="0" smtClean="0"/>
              <a:t>會傳回</a:t>
            </a:r>
            <a:r>
              <a:rPr lang="en-US" altLang="zh-TW" dirty="0" smtClean="0"/>
              <a:t>false</a:t>
            </a:r>
            <a:r>
              <a:rPr lang="zh-TW" altLang="en-US" dirty="0" smtClean="0"/>
              <a:t>，</a:t>
            </a:r>
            <a:r>
              <a:rPr lang="en-US" altLang="zh-TW" dirty="0" smtClean="0"/>
              <a:t>!(50 &lt; 40)  </a:t>
            </a:r>
            <a:r>
              <a:rPr lang="zh-TW" altLang="en-US" dirty="0" smtClean="0"/>
              <a:t>會傳回</a:t>
            </a:r>
            <a:r>
              <a:rPr lang="en-US" altLang="zh-TW" dirty="0" smtClean="0"/>
              <a:t>true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TW" dirty="0" smtClean="0"/>
              <a:t>P.12-11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980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版面配置區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TW" dirty="0" smtClean="0"/>
              <a:t>12-5-4 </a:t>
            </a:r>
            <a:r>
              <a:rPr lang="zh-TW" altLang="en-US" dirty="0"/>
              <a:t>比較運算子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dirty="0" smtClean="0"/>
              <a:t>比較運算子可以用來比較兩個運算式，若結果正確，就傳回</a:t>
            </a:r>
            <a:r>
              <a:rPr lang="en-US" altLang="zh-TW" dirty="0" smtClean="0"/>
              <a:t>true</a:t>
            </a:r>
            <a:r>
              <a:rPr lang="zh-TW" altLang="en-US" dirty="0" smtClean="0"/>
              <a:t>，否則傳回</a:t>
            </a:r>
            <a:r>
              <a:rPr lang="en-US" altLang="zh-TW" dirty="0" smtClean="0"/>
              <a:t>false</a:t>
            </a:r>
            <a:r>
              <a:rPr lang="zh-TW" altLang="en-US" dirty="0" smtClean="0"/>
              <a:t>，例如</a:t>
            </a:r>
            <a:r>
              <a:rPr lang="en-US" altLang="zh-TW" dirty="0" smtClean="0"/>
              <a:t>3 &lt; 10 </a:t>
            </a:r>
            <a:r>
              <a:rPr lang="zh-TW" altLang="en-US" dirty="0" smtClean="0"/>
              <a:t>會傳回</a:t>
            </a:r>
            <a:r>
              <a:rPr lang="en-US" altLang="zh-TW" dirty="0" smtClean="0"/>
              <a:t>true</a:t>
            </a:r>
            <a:r>
              <a:rPr lang="zh-TW" altLang="en-US" dirty="0" smtClean="0"/>
              <a:t>，而</a:t>
            </a:r>
            <a:r>
              <a:rPr lang="en-US" altLang="zh-TW" dirty="0" smtClean="0"/>
              <a:t>3 &gt; 10 </a:t>
            </a:r>
            <a:r>
              <a:rPr lang="zh-TW" altLang="en-US" dirty="0" smtClean="0"/>
              <a:t>會傳回</a:t>
            </a:r>
            <a:r>
              <a:rPr lang="en-US" altLang="zh-TW" dirty="0" smtClean="0"/>
              <a:t>false</a:t>
            </a:r>
            <a:r>
              <a:rPr lang="zh-TW" altLang="en-US" dirty="0" smtClean="0"/>
              <a:t>。</a:t>
            </a:r>
            <a:r>
              <a:rPr lang="en-US" altLang="zh-TW" dirty="0" smtClean="0"/>
              <a:t>JavaScript </a:t>
            </a:r>
            <a:r>
              <a:rPr lang="zh-TW" altLang="en-US" dirty="0" smtClean="0"/>
              <a:t>提供的比較運算子如下：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==</a:t>
            </a:r>
          </a:p>
          <a:p>
            <a:pPr lvl="2"/>
            <a:r>
              <a:rPr lang="en-US" altLang="zh-TW" dirty="0" smtClean="0"/>
              <a:t>!=</a:t>
            </a:r>
          </a:p>
          <a:p>
            <a:pPr lvl="2"/>
            <a:r>
              <a:rPr lang="en-US" altLang="zh-TW" dirty="0" smtClean="0"/>
              <a:t>===</a:t>
            </a:r>
          </a:p>
          <a:p>
            <a:pPr lvl="2"/>
            <a:r>
              <a:rPr lang="en-US" altLang="zh-TW" dirty="0" smtClean="0"/>
              <a:t>!==</a:t>
            </a:r>
          </a:p>
          <a:p>
            <a:pPr lvl="2"/>
            <a:r>
              <a:rPr lang="en-US" altLang="zh-TW" dirty="0"/>
              <a:t>&lt;</a:t>
            </a:r>
          </a:p>
          <a:p>
            <a:pPr lvl="2"/>
            <a:r>
              <a:rPr lang="en-US" altLang="zh-TW" dirty="0"/>
              <a:t>&gt;</a:t>
            </a:r>
          </a:p>
          <a:p>
            <a:pPr lvl="2"/>
            <a:r>
              <a:rPr lang="en-US" altLang="zh-TW" dirty="0"/>
              <a:t>&lt;=</a:t>
            </a:r>
          </a:p>
          <a:p>
            <a:pPr lvl="2"/>
            <a:r>
              <a:rPr lang="en-US" altLang="zh-TW" dirty="0"/>
              <a:t>&gt;=</a:t>
            </a:r>
          </a:p>
          <a:p>
            <a:pPr lvl="2"/>
            <a:endParaRPr lang="en-US" altLang="zh-TW" dirty="0" smtClean="0"/>
          </a:p>
          <a:p>
            <a:pPr lvl="2"/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TW" dirty="0" smtClean="0"/>
              <a:t>P.12-12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161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版面配置區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TW" dirty="0" smtClean="0"/>
              <a:t>12-5-5 </a:t>
            </a:r>
            <a:r>
              <a:rPr lang="zh-TW" altLang="en-US" dirty="0"/>
              <a:t>位元運算子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dirty="0" smtClean="0"/>
              <a:t>位元運算子可以用來進行</a:t>
            </a:r>
            <a:r>
              <a:rPr lang="en-US" altLang="zh-TW" dirty="0" smtClean="0"/>
              <a:t>AND</a:t>
            </a:r>
            <a:r>
              <a:rPr lang="zh-TW" altLang="en-US" dirty="0" smtClean="0"/>
              <a:t>、</a:t>
            </a:r>
            <a:r>
              <a:rPr lang="en-US" altLang="zh-TW" dirty="0" smtClean="0"/>
              <a:t>OR</a:t>
            </a:r>
            <a:r>
              <a:rPr lang="zh-TW" altLang="en-US" dirty="0" smtClean="0"/>
              <a:t>、</a:t>
            </a:r>
            <a:r>
              <a:rPr lang="en-US" altLang="zh-TW" dirty="0" smtClean="0"/>
              <a:t>XOR</a:t>
            </a:r>
            <a:r>
              <a:rPr lang="zh-TW" altLang="en-US" dirty="0" smtClean="0"/>
              <a:t>、</a:t>
            </a:r>
            <a:r>
              <a:rPr lang="en-US" altLang="zh-TW" dirty="0" smtClean="0"/>
              <a:t>NOT</a:t>
            </a:r>
            <a:r>
              <a:rPr lang="zh-TW" altLang="en-US" dirty="0" smtClean="0"/>
              <a:t>、</a:t>
            </a:r>
            <a:r>
              <a:rPr lang="en-US" altLang="zh-TW" dirty="0" smtClean="0"/>
              <a:t>SHIFT </a:t>
            </a:r>
            <a:r>
              <a:rPr lang="zh-TW" altLang="en-US" dirty="0" smtClean="0"/>
              <a:t>等位元運算，</a:t>
            </a:r>
            <a:r>
              <a:rPr lang="en-US" altLang="zh-TW" dirty="0" smtClean="0"/>
              <a:t>JavaScript </a:t>
            </a:r>
            <a:r>
              <a:rPr lang="zh-TW" altLang="en-US" dirty="0" smtClean="0"/>
              <a:t>提供的位元運算子如下：</a:t>
            </a:r>
            <a:endParaRPr lang="en-US" altLang="zh-TW" dirty="0" smtClean="0"/>
          </a:p>
          <a:p>
            <a:pPr lvl="2">
              <a:lnSpc>
                <a:spcPts val="2500"/>
              </a:lnSpc>
            </a:pPr>
            <a:r>
              <a:rPr lang="en-US" altLang="zh-TW" dirty="0" smtClean="0"/>
              <a:t>&amp;</a:t>
            </a:r>
            <a:r>
              <a:rPr lang="zh-TW" altLang="en-US" dirty="0" smtClean="0"/>
              <a:t> </a:t>
            </a:r>
            <a:r>
              <a:rPr lang="en-US" altLang="zh-TW" dirty="0" smtClean="0"/>
              <a:t>(AND)</a:t>
            </a:r>
          </a:p>
          <a:p>
            <a:pPr lvl="2">
              <a:lnSpc>
                <a:spcPts val="2500"/>
              </a:lnSpc>
            </a:pPr>
            <a:r>
              <a:rPr lang="en-US" altLang="zh-TW" dirty="0" smtClean="0"/>
              <a:t>| </a:t>
            </a:r>
            <a:r>
              <a:rPr lang="en-US" altLang="zh-TW" dirty="0" smtClean="0"/>
              <a:t> (</a:t>
            </a:r>
            <a:r>
              <a:rPr lang="en-US" altLang="zh-TW" dirty="0" smtClean="0"/>
              <a:t>OR)</a:t>
            </a:r>
          </a:p>
          <a:p>
            <a:pPr lvl="2">
              <a:lnSpc>
                <a:spcPts val="2500"/>
              </a:lnSpc>
            </a:pPr>
            <a:r>
              <a:rPr lang="en-US" altLang="zh-TW" dirty="0" smtClean="0"/>
              <a:t>^ (</a:t>
            </a:r>
            <a:r>
              <a:rPr lang="en-US" altLang="zh-TW" dirty="0" smtClean="0"/>
              <a:t>XOR)</a:t>
            </a:r>
          </a:p>
          <a:p>
            <a:pPr lvl="2">
              <a:lnSpc>
                <a:spcPts val="2500"/>
              </a:lnSpc>
            </a:pPr>
            <a:r>
              <a:rPr lang="en-US" altLang="zh-TW" dirty="0" smtClean="0"/>
              <a:t>~ (</a:t>
            </a:r>
            <a:r>
              <a:rPr lang="en-US" altLang="zh-TW" dirty="0" smtClean="0"/>
              <a:t>NOT</a:t>
            </a:r>
            <a:r>
              <a:rPr lang="en-US" altLang="zh-TW" dirty="0" smtClean="0"/>
              <a:t>)</a:t>
            </a:r>
          </a:p>
          <a:p>
            <a:pPr lvl="2"/>
            <a:r>
              <a:rPr lang="en-US" altLang="zh-TW" dirty="0"/>
              <a:t>&lt;&lt;</a:t>
            </a:r>
          </a:p>
          <a:p>
            <a:pPr lvl="2"/>
            <a:r>
              <a:rPr lang="en-US" altLang="zh-TW" dirty="0"/>
              <a:t>&gt;&gt;</a:t>
            </a:r>
          </a:p>
          <a:p>
            <a:pPr lvl="2"/>
            <a:r>
              <a:rPr lang="en-US" altLang="zh-TW" dirty="0"/>
              <a:t>&gt;&gt;&gt;</a:t>
            </a:r>
          </a:p>
          <a:p>
            <a:pPr lvl="2">
              <a:lnSpc>
                <a:spcPts val="2500"/>
              </a:lnSpc>
            </a:pPr>
            <a:endParaRPr lang="en-US" altLang="zh-TW" dirty="0" smtClean="0"/>
          </a:p>
          <a:p>
            <a:pPr lvl="2"/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7"/>
          </p:nvPr>
        </p:nvSpPr>
        <p:spPr>
          <a:xfrm>
            <a:off x="7308304" y="6237313"/>
            <a:ext cx="1572360" cy="288032"/>
          </a:xfrm>
        </p:spPr>
        <p:txBody>
          <a:bodyPr/>
          <a:lstStyle/>
          <a:p>
            <a:r>
              <a:rPr lang="en-US" altLang="zh-TW" dirty="0" smtClean="0"/>
              <a:t>P.12-12~13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408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版面配置區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TW" dirty="0" smtClean="0"/>
              <a:t>12-5-6 </a:t>
            </a:r>
            <a:r>
              <a:rPr lang="zh-TW" altLang="en-US" dirty="0"/>
              <a:t>條件運算子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56792"/>
            <a:ext cx="8435280" cy="4616848"/>
          </a:xfrm>
        </p:spPr>
        <p:txBody>
          <a:bodyPr/>
          <a:lstStyle/>
          <a:p>
            <a:pPr>
              <a:buNone/>
            </a:pPr>
            <a:r>
              <a:rPr lang="en-US" altLang="zh-TW" dirty="0" smtClean="0"/>
              <a:t>?: </a:t>
            </a:r>
            <a:r>
              <a:rPr lang="zh-TW" altLang="en-US" dirty="0" smtClean="0"/>
              <a:t>條件運算子的語法如下：</a:t>
            </a:r>
            <a:endParaRPr lang="en-US" altLang="zh-TW" dirty="0" smtClean="0"/>
          </a:p>
          <a:p>
            <a:endParaRPr lang="en-US" altLang="zh-TW" dirty="0" smtClean="0"/>
          </a:p>
          <a:p>
            <a:pPr>
              <a:buNone/>
            </a:pPr>
            <a:r>
              <a:rPr lang="zh-TW" altLang="en-US" dirty="0" smtClean="0"/>
              <a:t>例如</a:t>
            </a:r>
            <a:r>
              <a:rPr lang="en-US" altLang="zh-TW" dirty="0" smtClean="0"/>
              <a:t>10 &gt; 2? "Yes" : "No" </a:t>
            </a:r>
            <a:r>
              <a:rPr lang="zh-TW" altLang="en-US" dirty="0" smtClean="0"/>
              <a:t>會傳回 </a:t>
            </a:r>
            <a:r>
              <a:rPr lang="en-US" altLang="zh-TW" dirty="0" smtClean="0"/>
              <a:t>"Yes"</a:t>
            </a:r>
            <a:r>
              <a:rPr lang="zh-TW" altLang="en-US" dirty="0" smtClean="0"/>
              <a:t>，</a:t>
            </a:r>
            <a:r>
              <a:rPr lang="en-US" altLang="zh-TW" dirty="0" smtClean="0"/>
              <a:t>false? 10 + 2 : 10 - 2 </a:t>
            </a:r>
            <a:r>
              <a:rPr lang="zh-TW" altLang="en-US" dirty="0" smtClean="0"/>
              <a:t>會傳回</a:t>
            </a:r>
            <a:r>
              <a:rPr lang="en-US" altLang="zh-TW" dirty="0" smtClean="0"/>
              <a:t>8</a:t>
            </a:r>
            <a:r>
              <a:rPr lang="zh-TW" altLang="en-US" dirty="0"/>
              <a:t> 。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JavaScript </a:t>
            </a:r>
            <a:r>
              <a:rPr lang="zh-TW" altLang="en-US" dirty="0" smtClean="0"/>
              <a:t>提供的</a:t>
            </a:r>
            <a:r>
              <a:rPr lang="en-US" altLang="zh-TW" dirty="0" err="1" smtClean="0"/>
              <a:t>typeof</a:t>
            </a:r>
            <a:r>
              <a:rPr lang="en-US" altLang="zh-TW" dirty="0" smtClean="0"/>
              <a:t> </a:t>
            </a:r>
            <a:r>
              <a:rPr lang="zh-TW" altLang="en-US" dirty="0" smtClean="0"/>
              <a:t>型別運算子可以傳回資料的型別，例如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typeof</a:t>
            </a:r>
            <a:r>
              <a:rPr lang="en-US" altLang="zh-TW" dirty="0" smtClean="0"/>
              <a:t>(" </a:t>
            </a:r>
            <a:r>
              <a:rPr lang="zh-TW" altLang="en-US" dirty="0" smtClean="0"/>
              <a:t>生日</a:t>
            </a:r>
            <a:r>
              <a:rPr lang="en-US" altLang="zh-TW" dirty="0" smtClean="0"/>
              <a:t>")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typeof</a:t>
            </a:r>
            <a:r>
              <a:rPr lang="en-US" altLang="zh-TW" dirty="0" smtClean="0"/>
              <a:t>(-35.789)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typeof</a:t>
            </a:r>
            <a:r>
              <a:rPr lang="en-US" altLang="zh-TW" dirty="0" smtClean="0"/>
              <a:t>(true) </a:t>
            </a:r>
            <a:r>
              <a:rPr lang="zh-TW" altLang="en-US" dirty="0" smtClean="0"/>
              <a:t>會傳回 </a:t>
            </a:r>
            <a:r>
              <a:rPr lang="en-US" altLang="zh-TW" dirty="0" smtClean="0"/>
              <a:t>"string"</a:t>
            </a:r>
            <a:r>
              <a:rPr lang="zh-TW" altLang="en-US" dirty="0" smtClean="0"/>
              <a:t>、</a:t>
            </a:r>
            <a:r>
              <a:rPr lang="en-US" altLang="zh-TW" dirty="0" smtClean="0"/>
              <a:t>"number"</a:t>
            </a:r>
            <a:r>
              <a:rPr lang="zh-TW" altLang="en-US" dirty="0" smtClean="0"/>
              <a:t>、</a:t>
            </a:r>
            <a:r>
              <a:rPr lang="en-US" altLang="zh-TW" dirty="0" smtClean="0"/>
              <a:t>"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"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TW" dirty="0" smtClean="0"/>
              <a:t>P.12-13</a:t>
            </a:r>
            <a:endParaRPr lang="zh-TW" altLang="en-US" dirty="0" smtClean="0"/>
          </a:p>
          <a:p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719" y="2060847"/>
            <a:ext cx="4104457" cy="377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版面配置區 1"/>
          <p:cNvSpPr txBox="1">
            <a:spLocks/>
          </p:cNvSpPr>
          <p:nvPr/>
        </p:nvSpPr>
        <p:spPr bwMode="auto">
          <a:xfrm>
            <a:off x="467544" y="3356992"/>
            <a:ext cx="8291264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 algn="just" eaLnBrk="0" hangingPunct="0">
              <a:spcBef>
                <a:spcPts val="300"/>
              </a:spcBef>
              <a:spcAft>
                <a:spcPts val="600"/>
              </a:spcAft>
            </a:pPr>
            <a:r>
              <a:rPr kumimoji="0" lang="en-US" altLang="zh-TW" sz="2800" b="1" dirty="0" smtClean="0">
                <a:solidFill>
                  <a:srgbClr val="F16237"/>
                </a:solidFill>
                <a:latin typeface="微軟正黑體" pitchFamily="34" charset="-120"/>
                <a:ea typeface="微軟正黑體" pitchFamily="34" charset="-120"/>
              </a:rPr>
              <a:t>12-5-7 </a:t>
            </a:r>
            <a:r>
              <a:rPr kumimoji="0" lang="zh-TW" altLang="en-US" sz="2800" b="1" dirty="0" smtClean="0">
                <a:solidFill>
                  <a:srgbClr val="F16237"/>
                </a:solidFill>
                <a:latin typeface="微軟正黑體" pitchFamily="34" charset="-120"/>
                <a:ea typeface="微軟正黑體" pitchFamily="34" charset="-120"/>
              </a:rPr>
              <a:t>型別運算子</a:t>
            </a:r>
            <a:endParaRPr kumimoji="0" lang="zh-TW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srgbClr val="F16237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9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版面配置區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TW" dirty="0" smtClean="0"/>
              <a:t>12-5-8 </a:t>
            </a:r>
            <a:r>
              <a:rPr lang="zh-TW" altLang="en-US" dirty="0"/>
              <a:t>指派運算子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dirty="0" smtClean="0"/>
              <a:t>指派運算子可以用來指派值給變數，其語法如下：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TW" dirty="0" smtClean="0"/>
              <a:t>P.12-14</a:t>
            </a:r>
            <a:endParaRPr lang="zh-TW" altLang="en-US" dirty="0" smtClean="0"/>
          </a:p>
          <a:p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028773"/>
            <a:ext cx="2257228" cy="428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52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版面配置區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TW" dirty="0" smtClean="0"/>
              <a:t>12-5-9 </a:t>
            </a:r>
            <a:r>
              <a:rPr lang="zh-TW" altLang="en-US" dirty="0"/>
              <a:t>運算子的優先順序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56792"/>
            <a:ext cx="8363272" cy="4616848"/>
          </a:xfrm>
        </p:spPr>
        <p:txBody>
          <a:bodyPr/>
          <a:lstStyle/>
          <a:p>
            <a:pPr>
              <a:buNone/>
            </a:pPr>
            <a:r>
              <a:rPr lang="zh-TW" altLang="en-US" dirty="0" smtClean="0"/>
              <a:t>當運算式中有多種運算子時，</a:t>
            </a:r>
            <a:r>
              <a:rPr lang="en-US" altLang="zh-TW" dirty="0" smtClean="0"/>
              <a:t>JavaScript </a:t>
            </a:r>
            <a:r>
              <a:rPr lang="zh-TW" altLang="en-US" dirty="0" smtClean="0"/>
              <a:t>會依照如下的優先順序執行運算子，優先順序高者先執行，相同者則按出現的順序由左到右依序執行 </a:t>
            </a:r>
            <a:r>
              <a:rPr lang="zh-TW" altLang="en-US" dirty="0"/>
              <a:t>。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7"/>
          </p:nvPr>
        </p:nvSpPr>
        <p:spPr>
          <a:xfrm>
            <a:off x="7452320" y="6195947"/>
            <a:ext cx="1500352" cy="257390"/>
          </a:xfrm>
        </p:spPr>
        <p:txBody>
          <a:bodyPr/>
          <a:lstStyle/>
          <a:p>
            <a:r>
              <a:rPr lang="en-US" altLang="zh-TW" dirty="0" smtClean="0"/>
              <a:t>P.12-14~15</a:t>
            </a:r>
            <a:endParaRPr lang="zh-TW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48880"/>
            <a:ext cx="5423378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67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12-6  </a:t>
            </a:r>
            <a:r>
              <a:rPr lang="zh-TW" altLang="en-US" dirty="0" smtClean="0"/>
              <a:t>流程控制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dirty="0" smtClean="0"/>
              <a:t>JavaScript </a:t>
            </a:r>
            <a:r>
              <a:rPr lang="zh-TW" altLang="en-US" dirty="0" smtClean="0"/>
              <a:t>的流程控制分成下列兩種類型：</a:t>
            </a:r>
          </a:p>
          <a:p>
            <a:pPr lvl="2"/>
            <a:r>
              <a:rPr lang="zh-TW" altLang="en-US" dirty="0" smtClean="0"/>
              <a:t> 判斷結構 </a:t>
            </a:r>
            <a:r>
              <a:rPr lang="en-US" altLang="zh-TW" dirty="0" smtClean="0"/>
              <a:t>(decision structure)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714375" lvl="3" indent="657225"/>
            <a:r>
              <a:rPr lang="en-US" altLang="zh-TW" dirty="0" smtClean="0"/>
              <a:t>if</a:t>
            </a:r>
          </a:p>
          <a:p>
            <a:pPr marL="714375" lvl="3" indent="657225"/>
            <a:r>
              <a:rPr lang="en-US" altLang="zh-TW" dirty="0" smtClean="0"/>
              <a:t>switch</a:t>
            </a:r>
          </a:p>
          <a:p>
            <a:pPr lvl="2"/>
            <a:r>
              <a:rPr lang="zh-TW" altLang="en-US" dirty="0" smtClean="0"/>
              <a:t>迴圈結構 </a:t>
            </a:r>
            <a:r>
              <a:rPr lang="en-US" altLang="zh-TW" dirty="0" smtClean="0"/>
              <a:t>(loop structure)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714375" lvl="3" indent="657225"/>
            <a:r>
              <a:rPr lang="es-ES" altLang="zh-TW" dirty="0" smtClean="0"/>
              <a:t>for</a:t>
            </a:r>
          </a:p>
          <a:p>
            <a:pPr marL="714375" lvl="3" indent="657225"/>
            <a:r>
              <a:rPr lang="es-ES" altLang="zh-TW" dirty="0" smtClean="0"/>
              <a:t>while</a:t>
            </a:r>
          </a:p>
          <a:p>
            <a:pPr marL="714375" lvl="3" indent="657225"/>
            <a:r>
              <a:rPr lang="es-ES" altLang="zh-TW" dirty="0" smtClean="0"/>
              <a:t>do</a:t>
            </a:r>
          </a:p>
          <a:p>
            <a:pPr marL="714375" lvl="3" indent="657225"/>
            <a:r>
              <a:rPr lang="es-ES" altLang="zh-TW" dirty="0" smtClean="0"/>
              <a:t>for...in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/>
              <a:t>P.12-16</a:t>
            </a:r>
            <a:endParaRPr lang="zh-TW" altLang="en-US" dirty="0"/>
          </a:p>
        </p:txBody>
      </p:sp>
      <p:sp>
        <p:nvSpPr>
          <p:cNvPr id="5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342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TW" altLang="en-US" dirty="0" smtClean="0"/>
              <a:t>型別、變數與運算子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16"/>
          </p:nvPr>
        </p:nvSpPr>
        <p:spPr>
          <a:xfrm>
            <a:off x="2555776" y="2708920"/>
            <a:ext cx="5689327" cy="3960440"/>
          </a:xfrm>
        </p:spPr>
        <p:txBody>
          <a:bodyPr/>
          <a:lstStyle/>
          <a:p>
            <a:pPr>
              <a:lnSpc>
                <a:spcPts val="3800"/>
              </a:lnSpc>
            </a:pPr>
            <a:r>
              <a:rPr lang="en-US" altLang="zh-TW" sz="2400" dirty="0" smtClean="0">
                <a:solidFill>
                  <a:srgbClr val="F16237"/>
                </a:solidFill>
              </a:rPr>
              <a:t>12-1  </a:t>
            </a:r>
            <a:r>
              <a:rPr lang="zh-TW" altLang="en-US" sz="2400" dirty="0" smtClean="0">
                <a:hlinkClick r:id="rId3" action="ppaction://hlinksldjump"/>
              </a:rPr>
              <a:t>撰寫第一個</a:t>
            </a:r>
            <a:r>
              <a:rPr lang="en-US" altLang="zh-TW" sz="2400" dirty="0" smtClean="0">
                <a:hlinkClick r:id="rId3" action="ppaction://hlinksldjump"/>
              </a:rPr>
              <a:t>JavaScript</a:t>
            </a:r>
            <a:r>
              <a:rPr lang="zh-TW" altLang="en-US" sz="2400" dirty="0" smtClean="0">
                <a:hlinkClick r:id="rId3" action="ppaction://hlinksldjump"/>
              </a:rPr>
              <a:t>程式</a:t>
            </a:r>
            <a:endParaRPr lang="zh-TW" altLang="en-US" sz="2400" dirty="0" smtClean="0">
              <a:solidFill>
                <a:srgbClr val="F16237"/>
              </a:solidFill>
            </a:endParaRPr>
          </a:p>
          <a:p>
            <a:pPr>
              <a:lnSpc>
                <a:spcPts val="3800"/>
              </a:lnSpc>
            </a:pPr>
            <a:r>
              <a:rPr lang="en-US" altLang="zh-TW" sz="2400" dirty="0" smtClean="0">
                <a:solidFill>
                  <a:srgbClr val="F16237"/>
                </a:solidFill>
              </a:rPr>
              <a:t>12-2  </a:t>
            </a:r>
            <a:r>
              <a:rPr lang="en-US" altLang="zh-TW" sz="2400" dirty="0">
                <a:hlinkClick r:id="rId4" action="ppaction://hlinksldjump"/>
              </a:rPr>
              <a:t>JavaScript </a:t>
            </a:r>
            <a:r>
              <a:rPr lang="zh-TW" altLang="en-US" sz="2400" dirty="0">
                <a:hlinkClick r:id="rId4" action="ppaction://hlinksldjump"/>
              </a:rPr>
              <a:t>程式碼撰寫慣例</a:t>
            </a:r>
            <a:endParaRPr lang="zh-TW" altLang="en-US" sz="2400" dirty="0">
              <a:hlinkClick r:id="" action="ppaction://noaction"/>
            </a:endParaRPr>
          </a:p>
          <a:p>
            <a:pPr>
              <a:lnSpc>
                <a:spcPts val="3800"/>
              </a:lnSpc>
            </a:pPr>
            <a:r>
              <a:rPr lang="en-US" altLang="zh-TW" sz="2400" dirty="0" smtClean="0">
                <a:solidFill>
                  <a:srgbClr val="F16237"/>
                </a:solidFill>
              </a:rPr>
              <a:t>12-3</a:t>
            </a:r>
            <a:r>
              <a:rPr lang="zh-TW" altLang="en-US" sz="2400" dirty="0" smtClean="0">
                <a:solidFill>
                  <a:srgbClr val="F16237"/>
                </a:solidFill>
              </a:rPr>
              <a:t>  </a:t>
            </a:r>
            <a:r>
              <a:rPr lang="zh-TW" altLang="en-US" sz="2400" dirty="0" smtClean="0">
                <a:solidFill>
                  <a:srgbClr val="F16237"/>
                </a:solidFill>
                <a:hlinkClick r:id="rId5" action="ppaction://hlinksldjump"/>
              </a:rPr>
              <a:t>型別</a:t>
            </a:r>
            <a:endParaRPr lang="en-US" altLang="zh-TW" sz="2400" dirty="0" smtClean="0">
              <a:solidFill>
                <a:srgbClr val="F16237"/>
              </a:solidFill>
            </a:endParaRPr>
          </a:p>
          <a:p>
            <a:pPr>
              <a:lnSpc>
                <a:spcPts val="3800"/>
              </a:lnSpc>
            </a:pPr>
            <a:r>
              <a:rPr lang="en-US" altLang="zh-TW" sz="2400" dirty="0" smtClean="0">
                <a:solidFill>
                  <a:srgbClr val="F16237"/>
                </a:solidFill>
              </a:rPr>
              <a:t>12-4</a:t>
            </a:r>
            <a:r>
              <a:rPr lang="zh-TW" altLang="en-US" sz="2400" dirty="0" smtClean="0">
                <a:solidFill>
                  <a:srgbClr val="F16237"/>
                </a:solidFill>
              </a:rPr>
              <a:t>  </a:t>
            </a:r>
            <a:r>
              <a:rPr lang="zh-TW" altLang="en-US" sz="2400" dirty="0" smtClean="0">
                <a:solidFill>
                  <a:srgbClr val="F16237"/>
                </a:solidFill>
                <a:hlinkClick r:id="rId6" action="ppaction://hlinksldjump"/>
              </a:rPr>
              <a:t>變數</a:t>
            </a:r>
            <a:endParaRPr lang="en-US" altLang="zh-TW" sz="2400" dirty="0" smtClean="0">
              <a:solidFill>
                <a:srgbClr val="F16237"/>
              </a:solidFill>
            </a:endParaRPr>
          </a:p>
          <a:p>
            <a:pPr>
              <a:lnSpc>
                <a:spcPts val="3800"/>
              </a:lnSpc>
            </a:pPr>
            <a:r>
              <a:rPr lang="en-US" altLang="zh-TW" sz="2400" dirty="0" smtClean="0">
                <a:solidFill>
                  <a:srgbClr val="F16237"/>
                </a:solidFill>
              </a:rPr>
              <a:t>12-5</a:t>
            </a:r>
            <a:r>
              <a:rPr lang="zh-TW" altLang="en-US" sz="2400" dirty="0" smtClean="0">
                <a:solidFill>
                  <a:srgbClr val="F16237"/>
                </a:solidFill>
              </a:rPr>
              <a:t>  </a:t>
            </a:r>
            <a:r>
              <a:rPr lang="zh-TW" altLang="en-US" sz="2400" dirty="0" smtClean="0">
                <a:solidFill>
                  <a:srgbClr val="F16237"/>
                </a:solidFill>
                <a:hlinkClick r:id="rId7" action="ppaction://hlinksldjump"/>
              </a:rPr>
              <a:t>運算子</a:t>
            </a:r>
            <a:endParaRPr lang="en-US" altLang="zh-TW" sz="2400" dirty="0" smtClean="0">
              <a:solidFill>
                <a:srgbClr val="F16237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40152" y="72008"/>
            <a:ext cx="3168352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en-US" altLang="zh-TW" sz="3200" b="1" dirty="0" smtClean="0"/>
              <a:t>3</a:t>
            </a:r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400" b="1" dirty="0" smtClean="0">
                <a:solidFill>
                  <a:srgbClr val="FFFF00"/>
                </a:solidFill>
              </a:rPr>
              <a:t>JavaScript</a:t>
            </a:r>
            <a:endParaRPr lang="en-US" altLang="zh-TW" sz="2400" b="1" kern="1200" baseline="0" dirty="0" smtClean="0">
              <a:solidFill>
                <a:srgbClr val="FFFF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文字版面配置區 7"/>
          <p:cNvSpPr txBox="1">
            <a:spLocks/>
          </p:cNvSpPr>
          <p:nvPr/>
        </p:nvSpPr>
        <p:spPr>
          <a:xfrm>
            <a:off x="5044075" y="3645024"/>
            <a:ext cx="2408245" cy="1872208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l" rtl="0" eaLnBrk="1" latinLnBrk="0" hangingPunct="1">
              <a:lnSpc>
                <a:spcPts val="44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SzPct val="100000"/>
              <a:buFontTx/>
              <a:buNone/>
              <a:defRPr kumimoji="0" sz="2600" b="1" u="none" kern="1200" baseline="0">
                <a:solidFill>
                  <a:srgbClr val="0094D4"/>
                </a:solidFill>
                <a:latin typeface="Arial" pitchFamily="34" charset="0"/>
                <a:ea typeface="+mj-ea"/>
                <a:cs typeface="+mn-cs"/>
              </a:defRPr>
            </a:lvl1pPr>
            <a:lvl2pPr marL="0" indent="0" algn="l" rtl="0" eaLnBrk="1" latinLnBrk="0" hangingPunct="1">
              <a:lnSpc>
                <a:spcPts val="28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  <a:defRPr kumimoji="0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360000" indent="-360000" algn="l" rtl="0" eaLnBrk="1" latinLnBrk="0" hangingPunct="1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Clr>
                <a:srgbClr val="AE2A7F"/>
              </a:buClr>
              <a:buSzPct val="90000"/>
              <a:buFontTx/>
              <a:buNone/>
              <a:defRPr kumimoji="0" sz="2400" b="1" u="dotted" kern="1200" spc="0" baseline="0">
                <a:solidFill>
                  <a:srgbClr val="0094D4"/>
                </a:solidFill>
                <a:uFill>
                  <a:solidFill>
                    <a:srgbClr val="0094D4"/>
                  </a:solidFill>
                </a:uFill>
                <a:latin typeface="+mj-ea"/>
                <a:ea typeface="+mj-ea"/>
                <a:cs typeface="+mn-cs"/>
              </a:defRPr>
            </a:lvl3pPr>
            <a:lvl4pPr marL="360000" indent="-288000" algn="l" rtl="0" eaLnBrk="1" latinLnBrk="0" hangingPunct="1">
              <a:lnSpc>
                <a:spcPts val="2800"/>
              </a:lnSpc>
              <a:spcBef>
                <a:spcPts val="1200"/>
              </a:spcBef>
              <a:buClr>
                <a:srgbClr val="AE2A7F"/>
              </a:buClr>
              <a:buSzPct val="90000"/>
              <a:buFontTx/>
              <a:buBlip>
                <a:blip r:embed="rId8"/>
              </a:buBlip>
              <a:defRPr kumimoji="0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0" marR="0" indent="-360000" algn="l" defTabSz="914400" rtl="0" eaLnBrk="1" fontAlgn="auto" latinLnBrk="0" hangingPunct="1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Clr>
                <a:srgbClr val="AE2A7F"/>
              </a:buClr>
              <a:buSzPct val="90000"/>
              <a:buFontTx/>
              <a:buNone/>
              <a:tabLst/>
              <a:defRPr kumimoji="0" sz="2800" b="1" kern="1200">
                <a:solidFill>
                  <a:srgbClr val="F16237"/>
                </a:solidFill>
                <a:latin typeface="+mj-ea"/>
                <a:ea typeface="+mj-ea"/>
                <a:cs typeface="+mn-cs"/>
              </a:defRPr>
            </a:lvl5pPr>
            <a:lvl6pPr marL="360000" indent="0" algn="l" rtl="0" eaLnBrk="1" latinLnBrk="0" hangingPunct="1">
              <a:lnSpc>
                <a:spcPts val="2600"/>
              </a:lnSpc>
              <a:spcBef>
                <a:spcPts val="1200"/>
              </a:spcBef>
              <a:buClr>
                <a:srgbClr val="EE7700"/>
              </a:buClr>
              <a:buFontTx/>
              <a:buNone/>
              <a:defRPr kumimoji="0" sz="22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936000" indent="-228600" algn="l" rtl="0" eaLnBrk="1" latinLnBrk="0" hangingPunct="1">
              <a:spcBef>
                <a:spcPts val="600"/>
              </a:spcBef>
              <a:buClrTx/>
              <a:buFont typeface="Wingdings" pitchFamily="2" charset="2"/>
              <a:buChar char="n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800"/>
              </a:lnSpc>
              <a:spcAft>
                <a:spcPts val="0"/>
              </a:spcAft>
            </a:pPr>
            <a:r>
              <a:rPr lang="en-US" altLang="zh-TW" sz="2400" dirty="0" smtClean="0">
                <a:solidFill>
                  <a:srgbClr val="F16237"/>
                </a:solidFill>
              </a:rPr>
              <a:t>12-6  </a:t>
            </a:r>
            <a:r>
              <a:rPr lang="zh-TW" altLang="en-US" sz="2400" dirty="0" smtClean="0">
                <a:solidFill>
                  <a:srgbClr val="F16237"/>
                </a:solidFill>
                <a:hlinkClick r:id="rId9" action="ppaction://hlinksldjump"/>
              </a:rPr>
              <a:t>流程控制</a:t>
            </a:r>
            <a:endParaRPr lang="en-US" altLang="zh-TW" sz="2400" dirty="0" smtClean="0">
              <a:solidFill>
                <a:srgbClr val="F16237"/>
              </a:solidFill>
            </a:endParaRPr>
          </a:p>
          <a:p>
            <a:pPr fontAlgn="auto">
              <a:lnSpc>
                <a:spcPts val="3800"/>
              </a:lnSpc>
              <a:spcAft>
                <a:spcPts val="0"/>
              </a:spcAft>
            </a:pPr>
            <a:r>
              <a:rPr lang="en-US" altLang="zh-TW" sz="2400" dirty="0" smtClean="0">
                <a:solidFill>
                  <a:srgbClr val="F16237"/>
                </a:solidFill>
              </a:rPr>
              <a:t>12-7  </a:t>
            </a:r>
            <a:r>
              <a:rPr lang="zh-TW" altLang="en-US" sz="2400" dirty="0" smtClean="0">
                <a:solidFill>
                  <a:srgbClr val="F16237"/>
                </a:solidFill>
                <a:hlinkClick r:id="rId10" action="ppaction://hlinksldjump"/>
              </a:rPr>
              <a:t>函式</a:t>
            </a:r>
            <a:endParaRPr lang="en-US" altLang="zh-TW" sz="2400" dirty="0" smtClean="0">
              <a:solidFill>
                <a:srgbClr val="F16237"/>
              </a:solidFill>
            </a:endParaRPr>
          </a:p>
          <a:p>
            <a:pPr fontAlgn="auto">
              <a:lnSpc>
                <a:spcPts val="3800"/>
              </a:lnSpc>
              <a:spcAft>
                <a:spcPts val="0"/>
              </a:spcAft>
            </a:pPr>
            <a:r>
              <a:rPr lang="en-US" altLang="zh-TW" sz="2400" dirty="0" smtClean="0">
                <a:solidFill>
                  <a:srgbClr val="F16237"/>
                </a:solidFill>
              </a:rPr>
              <a:t>12-8</a:t>
            </a:r>
            <a:r>
              <a:rPr lang="zh-TW" altLang="en-US" sz="2400" dirty="0" smtClean="0">
                <a:solidFill>
                  <a:srgbClr val="F16237"/>
                </a:solidFill>
              </a:rPr>
              <a:t>  </a:t>
            </a:r>
            <a:r>
              <a:rPr lang="zh-TW" altLang="en-US" sz="2400" dirty="0" smtClean="0">
                <a:solidFill>
                  <a:srgbClr val="F16237"/>
                </a:solidFill>
                <a:hlinkClick r:id="rId11" action="ppaction://hlinksldjump"/>
              </a:rPr>
              <a:t>陣列</a:t>
            </a:r>
            <a:endParaRPr lang="en-US" altLang="zh-TW" sz="2400" dirty="0" smtClean="0">
              <a:solidFill>
                <a:srgbClr val="F1623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g_pa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版面配置區 6"/>
          <p:cNvSpPr>
            <a:spLocks noGrp="1"/>
          </p:cNvSpPr>
          <p:nvPr>
            <p:ph type="body" idx="13"/>
          </p:nvPr>
        </p:nvSpPr>
        <p:spPr>
          <a:xfrm>
            <a:off x="457200" y="1497288"/>
            <a:ext cx="8291264" cy="639762"/>
          </a:xfrm>
        </p:spPr>
        <p:txBody>
          <a:bodyPr/>
          <a:lstStyle/>
          <a:p>
            <a:r>
              <a:rPr lang="en-US" altLang="zh-TW" sz="2600" dirty="0" smtClean="0">
                <a:solidFill>
                  <a:srgbClr val="D60093"/>
                </a:solidFill>
              </a:rPr>
              <a:t> </a:t>
            </a:r>
            <a:r>
              <a:rPr lang="en-US" altLang="zh-TW" sz="2600" dirty="0">
                <a:solidFill>
                  <a:srgbClr val="D60093"/>
                </a:solidFill>
              </a:rPr>
              <a:t>if...</a:t>
            </a:r>
            <a:r>
              <a:rPr lang="zh-TW" altLang="en-US" sz="2600" dirty="0">
                <a:solidFill>
                  <a:srgbClr val="D60093"/>
                </a:solidFill>
              </a:rPr>
              <a:t>：若</a:t>
            </a:r>
            <a:r>
              <a:rPr lang="en-US" altLang="zh-TW" sz="2600" dirty="0">
                <a:solidFill>
                  <a:srgbClr val="D60093"/>
                </a:solidFill>
              </a:rPr>
              <a:t>... </a:t>
            </a:r>
            <a:r>
              <a:rPr lang="zh-TW" altLang="en-US" sz="2600" dirty="0">
                <a:solidFill>
                  <a:srgbClr val="D60093"/>
                </a:solidFill>
              </a:rPr>
              <a:t>就</a:t>
            </a:r>
            <a:r>
              <a:rPr lang="en-US" altLang="zh-TW" sz="2600" dirty="0">
                <a:solidFill>
                  <a:srgbClr val="D60093"/>
                </a:solidFill>
              </a:rPr>
              <a:t>... </a:t>
            </a:r>
            <a:endParaRPr lang="zh-TW" altLang="en-US" sz="2600" dirty="0">
              <a:solidFill>
                <a:srgbClr val="D60093"/>
              </a:solidFill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pPr>
              <a:lnSpc>
                <a:spcPts val="2000"/>
              </a:lnSpc>
              <a:buNone/>
            </a:pPr>
            <a:r>
              <a:rPr lang="zh-TW" altLang="en-US" dirty="0" smtClean="0"/>
              <a:t>例如：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17"/>
          </p:nvPr>
        </p:nvSpPr>
        <p:spPr>
          <a:xfrm>
            <a:off x="7596336" y="6195946"/>
            <a:ext cx="1356336" cy="329398"/>
          </a:xfrm>
        </p:spPr>
        <p:txBody>
          <a:bodyPr/>
          <a:lstStyle/>
          <a:p>
            <a:r>
              <a:rPr lang="en-US" altLang="zh-TW" dirty="0" smtClean="0"/>
              <a:t>P.12-16~17</a:t>
            </a:r>
            <a:endParaRPr lang="zh-TW" altLang="en-US" dirty="0" smtClean="0"/>
          </a:p>
        </p:txBody>
      </p:sp>
      <p:sp>
        <p:nvSpPr>
          <p:cNvPr id="5" name="文字版面配置區 4">
            <a:hlinkClick r:id="rId4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3" y="2204864"/>
            <a:ext cx="3632643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6" cstate="print"/>
          <a:srcRect r="6853" b="8312"/>
          <a:stretch/>
        </p:blipFill>
        <p:spPr bwMode="auto">
          <a:xfrm>
            <a:off x="467544" y="3140968"/>
            <a:ext cx="4496342" cy="3103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23712" y="3140968"/>
            <a:ext cx="3775497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F16237"/>
                </a:solidFill>
              </a:rPr>
              <a:t>12-6-1</a:t>
            </a:r>
            <a:r>
              <a:rPr lang="zh-TW" altLang="en-US" sz="2800" dirty="0" smtClean="0">
                <a:solidFill>
                  <a:srgbClr val="F16237"/>
                </a:solidFill>
              </a:rPr>
              <a:t>  </a:t>
            </a:r>
            <a:r>
              <a:rPr lang="en-US" altLang="zh-TW" sz="2800" dirty="0">
                <a:solidFill>
                  <a:srgbClr val="F16237"/>
                </a:solidFill>
              </a:rPr>
              <a:t>if</a:t>
            </a:r>
            <a:endParaRPr lang="zh-TW" altLang="en-US" sz="2800" dirty="0">
              <a:solidFill>
                <a:srgbClr val="F162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3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3347865" y="5362328"/>
            <a:ext cx="3254088" cy="1029887"/>
          </a:xfrm>
          <a:prstGeom prst="rect">
            <a:avLst/>
          </a:prstGeom>
        </p:spPr>
      </p:pic>
      <p:pic>
        <p:nvPicPr>
          <p:cNvPr id="11" name="圖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660232" y="5351441"/>
            <a:ext cx="1071534" cy="1029887"/>
          </a:xfrm>
          <a:prstGeom prst="rect">
            <a:avLst/>
          </a:prstGeom>
        </p:spPr>
      </p:pic>
      <p:sp>
        <p:nvSpPr>
          <p:cNvPr id="7" name="文字版面配置區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D60093"/>
                </a:solidFill>
              </a:rPr>
              <a:t>if...else...</a:t>
            </a:r>
            <a:r>
              <a:rPr lang="zh-TW" altLang="en-US" dirty="0">
                <a:solidFill>
                  <a:srgbClr val="D60093"/>
                </a:solidFill>
              </a:rPr>
              <a:t>：若</a:t>
            </a:r>
            <a:r>
              <a:rPr lang="en-US" altLang="zh-TW" dirty="0">
                <a:solidFill>
                  <a:srgbClr val="D60093"/>
                </a:solidFill>
              </a:rPr>
              <a:t>... </a:t>
            </a:r>
            <a:r>
              <a:rPr lang="zh-TW" altLang="en-US" dirty="0">
                <a:solidFill>
                  <a:srgbClr val="D60093"/>
                </a:solidFill>
              </a:rPr>
              <a:t>就</a:t>
            </a:r>
            <a:r>
              <a:rPr lang="en-US" altLang="zh-TW" dirty="0">
                <a:solidFill>
                  <a:srgbClr val="D60093"/>
                </a:solidFill>
              </a:rPr>
              <a:t>... </a:t>
            </a:r>
            <a:r>
              <a:rPr lang="zh-TW" altLang="en-US" dirty="0">
                <a:solidFill>
                  <a:srgbClr val="D60093"/>
                </a:solidFill>
              </a:rPr>
              <a:t>否則</a:t>
            </a:r>
            <a:r>
              <a:rPr lang="en-US" altLang="zh-TW" dirty="0">
                <a:solidFill>
                  <a:srgbClr val="D60093"/>
                </a:solidFill>
              </a:rPr>
              <a:t>... </a:t>
            </a:r>
            <a:endParaRPr lang="zh-TW" altLang="en-US" dirty="0">
              <a:solidFill>
                <a:srgbClr val="D60093"/>
              </a:solidFill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dirty="0" smtClean="0"/>
              <a:t>                                            </a:t>
            </a:r>
            <a:r>
              <a:rPr lang="zh-TW" altLang="en-US" dirty="0" smtClean="0"/>
              <a:t>例如：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17"/>
          </p:nvPr>
        </p:nvSpPr>
        <p:spPr>
          <a:xfrm>
            <a:off x="7524328" y="6195946"/>
            <a:ext cx="1428344" cy="329398"/>
          </a:xfrm>
        </p:spPr>
        <p:txBody>
          <a:bodyPr/>
          <a:lstStyle/>
          <a:p>
            <a:r>
              <a:rPr lang="en-US" altLang="zh-TW" dirty="0" smtClean="0"/>
              <a:t>P.12-18~19</a:t>
            </a: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5711" y="1669716"/>
            <a:ext cx="2175687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6" cstate="print"/>
          <a:srcRect b="11164"/>
          <a:stretch/>
        </p:blipFill>
        <p:spPr bwMode="auto">
          <a:xfrm>
            <a:off x="3347864" y="1988840"/>
            <a:ext cx="4392488" cy="327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向右箭號 8"/>
          <p:cNvSpPr/>
          <p:nvPr/>
        </p:nvSpPr>
        <p:spPr>
          <a:xfrm>
            <a:off x="6480212" y="5835179"/>
            <a:ext cx="360040" cy="1785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083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版面配置區 1"/>
          <p:cNvSpPr>
            <a:spLocks noGrp="1"/>
          </p:cNvSpPr>
          <p:nvPr>
            <p:ph type="body" idx="13"/>
          </p:nvPr>
        </p:nvSpPr>
        <p:spPr>
          <a:xfrm>
            <a:off x="467544" y="908720"/>
            <a:ext cx="8291264" cy="639762"/>
          </a:xfrm>
        </p:spPr>
        <p:txBody>
          <a:bodyPr/>
          <a:lstStyle/>
          <a:p>
            <a:r>
              <a:rPr lang="en-US" altLang="zh-TW" dirty="0">
                <a:solidFill>
                  <a:srgbClr val="D60093"/>
                </a:solidFill>
              </a:rPr>
              <a:t>if...else if...</a:t>
            </a:r>
            <a:r>
              <a:rPr lang="zh-TW" altLang="en-US" dirty="0">
                <a:solidFill>
                  <a:srgbClr val="D60093"/>
                </a:solidFill>
              </a:rPr>
              <a:t>：若</a:t>
            </a:r>
            <a:r>
              <a:rPr lang="en-US" altLang="zh-TW" dirty="0">
                <a:solidFill>
                  <a:srgbClr val="D60093"/>
                </a:solidFill>
              </a:rPr>
              <a:t>... </a:t>
            </a:r>
            <a:r>
              <a:rPr lang="zh-TW" altLang="en-US" dirty="0">
                <a:solidFill>
                  <a:srgbClr val="D60093"/>
                </a:solidFill>
              </a:rPr>
              <a:t>就</a:t>
            </a:r>
            <a:r>
              <a:rPr lang="en-US" altLang="zh-TW" dirty="0">
                <a:solidFill>
                  <a:srgbClr val="D60093"/>
                </a:solidFill>
              </a:rPr>
              <a:t>... </a:t>
            </a:r>
            <a:r>
              <a:rPr lang="zh-TW" altLang="en-US" dirty="0">
                <a:solidFill>
                  <a:srgbClr val="D60093"/>
                </a:solidFill>
              </a:rPr>
              <a:t>否則 若</a:t>
            </a:r>
            <a:r>
              <a:rPr lang="en-US" altLang="zh-TW" dirty="0">
                <a:solidFill>
                  <a:srgbClr val="D60093"/>
                </a:solidFill>
              </a:rPr>
              <a:t>... </a:t>
            </a:r>
            <a:r>
              <a:rPr lang="zh-TW" altLang="en-US" dirty="0">
                <a:solidFill>
                  <a:srgbClr val="D60093"/>
                </a:solidFill>
              </a:rPr>
              <a:t>就</a:t>
            </a:r>
            <a:r>
              <a:rPr lang="en-US" altLang="zh-TW" dirty="0">
                <a:solidFill>
                  <a:srgbClr val="D60093"/>
                </a:solidFill>
              </a:rPr>
              <a:t>... </a:t>
            </a:r>
            <a:r>
              <a:rPr lang="zh-TW" altLang="en-US" dirty="0">
                <a:solidFill>
                  <a:srgbClr val="D60093"/>
                </a:solidFill>
              </a:rPr>
              <a:t>否則</a:t>
            </a:r>
            <a:r>
              <a:rPr lang="en-US" altLang="zh-TW" dirty="0">
                <a:solidFill>
                  <a:srgbClr val="D60093"/>
                </a:solidFill>
              </a:rPr>
              <a:t>... </a:t>
            </a:r>
            <a:endParaRPr lang="zh-TW" altLang="en-US" dirty="0">
              <a:solidFill>
                <a:srgbClr val="D60093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95936" y="1556792"/>
            <a:ext cx="4690864" cy="3744416"/>
          </a:xfrm>
        </p:spPr>
        <p:txBody>
          <a:bodyPr/>
          <a:lstStyle/>
          <a:p>
            <a:pPr>
              <a:buNone/>
            </a:pPr>
            <a:r>
              <a:rPr lang="zh-TW" altLang="en-US" dirty="0" smtClean="0"/>
              <a:t>例如：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7"/>
          </p:nvPr>
        </p:nvSpPr>
        <p:spPr>
          <a:xfrm>
            <a:off x="7513536" y="6195946"/>
            <a:ext cx="1439136" cy="329398"/>
          </a:xfrm>
        </p:spPr>
        <p:txBody>
          <a:bodyPr/>
          <a:lstStyle/>
          <a:p>
            <a:r>
              <a:rPr lang="en-US" altLang="zh-TW" dirty="0" smtClean="0"/>
              <a:t>P.12-19~20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657788"/>
            <a:ext cx="2952328" cy="4366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35"/>
          <a:stretch/>
        </p:blipFill>
        <p:spPr bwMode="auto">
          <a:xfrm>
            <a:off x="4067944" y="2060848"/>
            <a:ext cx="3572097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/>
          <p:cNvPicPr/>
          <p:nvPr/>
        </p:nvPicPr>
        <p:blipFill>
          <a:blip r:embed="rId5"/>
          <a:stretch>
            <a:fillRect/>
          </a:stretch>
        </p:blipFill>
        <p:spPr>
          <a:xfrm>
            <a:off x="4040128" y="4941168"/>
            <a:ext cx="3473408" cy="1083144"/>
          </a:xfrm>
          <a:prstGeom prst="rect">
            <a:avLst/>
          </a:prstGeom>
        </p:spPr>
      </p:pic>
      <p:pic>
        <p:nvPicPr>
          <p:cNvPr id="8" name="圖片 7"/>
          <p:cNvPicPr/>
          <p:nvPr/>
        </p:nvPicPr>
        <p:blipFill>
          <a:blip r:embed="rId6"/>
          <a:stretch>
            <a:fillRect/>
          </a:stretch>
        </p:blipFill>
        <p:spPr>
          <a:xfrm>
            <a:off x="7596336" y="4941168"/>
            <a:ext cx="1080120" cy="1083144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7380312" y="5426829"/>
            <a:ext cx="360040" cy="1785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39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F16237"/>
                </a:solidFill>
              </a:rPr>
              <a:t>12-6-2  </a:t>
            </a:r>
            <a:r>
              <a:rPr lang="en-US" altLang="zh-TW" sz="2800" dirty="0">
                <a:solidFill>
                  <a:srgbClr val="F16237"/>
                </a:solidFill>
              </a:rPr>
              <a:t>switch</a:t>
            </a:r>
            <a:endParaRPr lang="zh-TW" altLang="en-US" sz="2800" dirty="0">
              <a:solidFill>
                <a:srgbClr val="F16237"/>
              </a:solidFill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110868" y="1628801"/>
            <a:ext cx="5575931" cy="4544840"/>
          </a:xfrm>
        </p:spPr>
        <p:txBody>
          <a:bodyPr/>
          <a:lstStyle/>
          <a:p>
            <a:pPr>
              <a:buNone/>
            </a:pPr>
            <a:r>
              <a:rPr lang="zh-TW" altLang="en-US" dirty="0" smtClean="0"/>
              <a:t>例如：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3"/>
          </p:nvPr>
        </p:nvSpPr>
        <p:spPr>
          <a:xfrm>
            <a:off x="7521989" y="6195947"/>
            <a:ext cx="1430683" cy="257390"/>
          </a:xfrm>
        </p:spPr>
        <p:txBody>
          <a:bodyPr/>
          <a:lstStyle/>
          <a:p>
            <a:r>
              <a:rPr lang="en-US" altLang="zh-TW" dirty="0" smtClean="0"/>
              <a:t>P.12-21~22</a:t>
            </a:r>
            <a:endParaRPr lang="zh-TW" altLang="en-US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259" y="1700808"/>
            <a:ext cx="2523610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版面配置區 4">
            <a:hlinkClick r:id="rId4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628800"/>
            <a:ext cx="3312368" cy="399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7"/>
          <p:cNvPicPr/>
          <p:nvPr/>
        </p:nvPicPr>
        <p:blipFill>
          <a:blip r:embed="rId6"/>
          <a:stretch>
            <a:fillRect/>
          </a:stretch>
        </p:blipFill>
        <p:spPr>
          <a:xfrm>
            <a:off x="3635896" y="5663356"/>
            <a:ext cx="2717800" cy="923290"/>
          </a:xfrm>
          <a:prstGeom prst="rect">
            <a:avLst/>
          </a:prstGeom>
        </p:spPr>
      </p:pic>
      <p:pic>
        <p:nvPicPr>
          <p:cNvPr id="10" name="圖片 9"/>
          <p:cNvPicPr/>
          <p:nvPr/>
        </p:nvPicPr>
        <p:blipFill>
          <a:blip r:embed="rId7"/>
          <a:stretch>
            <a:fillRect/>
          </a:stretch>
        </p:blipFill>
        <p:spPr>
          <a:xfrm>
            <a:off x="6678709" y="5672246"/>
            <a:ext cx="843280" cy="914400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>
            <a:off x="6353696" y="6035747"/>
            <a:ext cx="360040" cy="1785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580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F16237"/>
                </a:solidFill>
              </a:rPr>
              <a:t>12-6-3  </a:t>
            </a:r>
            <a:r>
              <a:rPr lang="en-US" altLang="zh-TW" sz="2800" dirty="0">
                <a:solidFill>
                  <a:srgbClr val="F16237"/>
                </a:solidFill>
              </a:rPr>
              <a:t>for</a:t>
            </a:r>
            <a:endParaRPr lang="zh-TW" altLang="en-US" sz="2800" dirty="0">
              <a:solidFill>
                <a:srgbClr val="F16237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>
              <a:buNone/>
            </a:pPr>
            <a:r>
              <a:rPr lang="zh-TW" altLang="en-US" dirty="0" smtClean="0"/>
              <a:t>例如：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>
          <a:xfrm>
            <a:off x="7668344" y="6195946"/>
            <a:ext cx="1284328" cy="329398"/>
          </a:xfrm>
        </p:spPr>
        <p:txBody>
          <a:bodyPr/>
          <a:lstStyle/>
          <a:p>
            <a:r>
              <a:rPr lang="en-US" altLang="zh-TW" dirty="0" smtClean="0"/>
              <a:t>P.12-23~24</a:t>
            </a:r>
            <a:endParaRPr lang="zh-TW" altLang="en-US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547" y="1628800"/>
            <a:ext cx="4159923" cy="1370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1539" y="3645024"/>
            <a:ext cx="5604637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2132856"/>
            <a:ext cx="3902084" cy="1351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00192" y="3933056"/>
            <a:ext cx="1536314" cy="165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向下箭號 10"/>
          <p:cNvSpPr/>
          <p:nvPr/>
        </p:nvSpPr>
        <p:spPr>
          <a:xfrm>
            <a:off x="6960337" y="3573016"/>
            <a:ext cx="216024" cy="2880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版面配置區 4">
            <a:hlinkClick r:id="rId7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29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5386136"/>
            <a:ext cx="5616624" cy="1333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F16237"/>
                </a:solidFill>
              </a:rPr>
              <a:t>12-6-4  </a:t>
            </a:r>
            <a:r>
              <a:rPr lang="en-US" altLang="zh-TW" sz="2800" dirty="0">
                <a:solidFill>
                  <a:srgbClr val="F16237"/>
                </a:solidFill>
              </a:rPr>
              <a:t>while</a:t>
            </a:r>
            <a:endParaRPr lang="zh-TW" altLang="en-US" sz="2800" dirty="0">
              <a:solidFill>
                <a:srgbClr val="F16237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                             </a:t>
            </a:r>
            <a:r>
              <a:rPr lang="zh-TW" altLang="en-US" dirty="0" smtClean="0"/>
              <a:t>例如：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>
          <a:xfrm>
            <a:off x="7668344" y="6195946"/>
            <a:ext cx="1284328" cy="329398"/>
          </a:xfrm>
        </p:spPr>
        <p:txBody>
          <a:bodyPr/>
          <a:lstStyle/>
          <a:p>
            <a:r>
              <a:rPr lang="en-US" altLang="zh-TW" dirty="0" smtClean="0"/>
              <a:t>P.12-25~26</a:t>
            </a:r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1628800"/>
            <a:ext cx="1999421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47864" y="1628800"/>
            <a:ext cx="4392488" cy="3643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字版面配置區 4">
            <a:hlinkClick r:id="rId6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027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g_pa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F16237"/>
                </a:solidFill>
              </a:rPr>
              <a:t>12-6-5  </a:t>
            </a:r>
            <a:r>
              <a:rPr lang="en-US" altLang="zh-TW" sz="2800" dirty="0">
                <a:solidFill>
                  <a:srgbClr val="F16237"/>
                </a:solidFill>
              </a:rPr>
              <a:t>do</a:t>
            </a:r>
            <a:endParaRPr lang="zh-TW" altLang="en-US" sz="2800" dirty="0">
              <a:solidFill>
                <a:srgbClr val="F16237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                                   例如：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>
          <a:xfrm>
            <a:off x="7596336" y="6195946"/>
            <a:ext cx="1356336" cy="329398"/>
          </a:xfrm>
        </p:spPr>
        <p:txBody>
          <a:bodyPr/>
          <a:lstStyle/>
          <a:p>
            <a:r>
              <a:rPr lang="en-US" altLang="zh-TW" dirty="0" smtClean="0"/>
              <a:t>P.12-27~28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1700808"/>
            <a:ext cx="2160240" cy="1612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5" cstate="print"/>
          <a:srcRect r="9539"/>
          <a:stretch/>
        </p:blipFill>
        <p:spPr bwMode="auto">
          <a:xfrm>
            <a:off x="3707904" y="1700808"/>
            <a:ext cx="408626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08130" y="5423933"/>
            <a:ext cx="5286042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字版面配置區 4">
            <a:hlinkClick r:id="rId7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78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F16237"/>
                </a:solidFill>
              </a:rPr>
              <a:t>12-6-6  </a:t>
            </a:r>
            <a:r>
              <a:rPr lang="en-US" altLang="zh-TW" sz="2800" dirty="0">
                <a:solidFill>
                  <a:srgbClr val="F16237"/>
                </a:solidFill>
              </a:rPr>
              <a:t>for...in</a:t>
            </a:r>
            <a:endParaRPr lang="zh-TW" altLang="en-US" sz="2800" dirty="0">
              <a:solidFill>
                <a:srgbClr val="F16237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>
              <a:buNone/>
            </a:pPr>
            <a:r>
              <a:rPr lang="zh-TW" altLang="en-US" dirty="0" smtClean="0"/>
              <a:t>例如：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>
          <a:xfrm>
            <a:off x="7668344" y="6195946"/>
            <a:ext cx="1284328" cy="329398"/>
          </a:xfrm>
        </p:spPr>
        <p:txBody>
          <a:bodyPr/>
          <a:lstStyle/>
          <a:p>
            <a:r>
              <a:rPr lang="en-US" altLang="zh-TW" dirty="0" smtClean="0"/>
              <a:t>P.12-28~29</a:t>
            </a:r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628800"/>
            <a:ext cx="3982875" cy="15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3708276"/>
            <a:ext cx="4969274" cy="2024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6096" y="1628800"/>
            <a:ext cx="123190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48264" y="1603538"/>
            <a:ext cx="1265237" cy="134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57788" y="3325146"/>
            <a:ext cx="1255713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向右箭號 12"/>
          <p:cNvSpPr/>
          <p:nvPr/>
        </p:nvSpPr>
        <p:spPr>
          <a:xfrm>
            <a:off x="6660232" y="2304281"/>
            <a:ext cx="28803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16655" y="4900059"/>
            <a:ext cx="2207529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文字版面配置區 4">
            <a:hlinkClick r:id="rId9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sp>
        <p:nvSpPr>
          <p:cNvPr id="10" name="向下箭號 9"/>
          <p:cNvSpPr/>
          <p:nvPr/>
        </p:nvSpPr>
        <p:spPr>
          <a:xfrm>
            <a:off x="7472870" y="4618165"/>
            <a:ext cx="216024" cy="2880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下箭號 15"/>
          <p:cNvSpPr/>
          <p:nvPr/>
        </p:nvSpPr>
        <p:spPr>
          <a:xfrm>
            <a:off x="7472870" y="2985308"/>
            <a:ext cx="216024" cy="2880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613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12-7  </a:t>
            </a:r>
            <a:r>
              <a:rPr lang="zh-TW" altLang="en-US" dirty="0" smtClean="0"/>
              <a:t>函式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dirty="0" smtClean="0"/>
              <a:t>函式 </a:t>
            </a:r>
            <a:r>
              <a:rPr lang="en-US" altLang="zh-TW" dirty="0" smtClean="0"/>
              <a:t>(function) </a:t>
            </a:r>
            <a:r>
              <a:rPr lang="zh-TW" altLang="en-US" dirty="0" smtClean="0"/>
              <a:t>是將一段具有某種功能的敘述寫成獨立的程式單元，然後給予特定名稱，以提高程式的重覆使用性及可讀性。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/>
              <a:t>P.12-30</a:t>
            </a:r>
            <a:endParaRPr lang="zh-TW" altLang="en-US" dirty="0"/>
          </a:p>
        </p:txBody>
      </p:sp>
      <p:sp>
        <p:nvSpPr>
          <p:cNvPr id="5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4209" y="2636912"/>
            <a:ext cx="6381017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F16237"/>
                </a:solidFill>
              </a:rPr>
              <a:t>12-7-1  </a:t>
            </a:r>
            <a:r>
              <a:rPr lang="zh-TW" altLang="en-US" sz="2800" dirty="0">
                <a:solidFill>
                  <a:srgbClr val="F16237"/>
                </a:solidFill>
              </a:rPr>
              <a:t>使用者自訂函式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TW" altLang="zh-TW" dirty="0"/>
              <a:t>我們可以使用</a:t>
            </a:r>
            <a:r>
              <a:rPr lang="en-US" altLang="zh-TW" b="1" dirty="0"/>
              <a:t>function</a:t>
            </a:r>
            <a:r>
              <a:rPr lang="zh-TW" altLang="zh-TW" dirty="0"/>
              <a:t>關鍵字宣告函式，其語法如下</a:t>
            </a:r>
            <a:r>
              <a:rPr lang="zh-TW" altLang="zh-TW" dirty="0" smtClean="0"/>
              <a:t>：</a:t>
            </a:r>
            <a:endParaRPr lang="en-US" altLang="zh-TW" dirty="0" smtClean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>
              <a:buNone/>
            </a:pPr>
            <a:r>
              <a:rPr lang="zh-TW" altLang="en-US" dirty="0" smtClean="0"/>
              <a:t>以下面的程式碼為例，它是宣告一個名稱為</a:t>
            </a:r>
            <a:r>
              <a:rPr lang="en-US" altLang="zh-TW" dirty="0" smtClean="0"/>
              <a:t>Greeting</a:t>
            </a:r>
            <a:r>
              <a:rPr lang="zh-TW" altLang="en-US" dirty="0" smtClean="0"/>
              <a:t>，沒有參數，也沒有傳回值的函式：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/>
              <a:t>P.12-31</a:t>
            </a:r>
            <a:endParaRPr lang="zh-TW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348880"/>
            <a:ext cx="4178076" cy="1527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2270" y="5157192"/>
            <a:ext cx="4783909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097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g_pa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12-1  </a:t>
            </a:r>
            <a:r>
              <a:rPr lang="zh-TW" altLang="en-US" smtClean="0"/>
              <a:t>撰寫第一個</a:t>
            </a:r>
            <a:r>
              <a:rPr lang="en-US" altLang="zh-TW" smtClean="0"/>
              <a:t>JavaScript </a:t>
            </a:r>
            <a:r>
              <a:rPr lang="zh-TW" altLang="en-US" smtClean="0"/>
              <a:t>程式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dirty="0" smtClean="0"/>
              <a:t>下面是一個例子。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/>
              <a:t>P.12-2~5</a:t>
            </a:r>
            <a:endParaRPr lang="zh-TW" altLang="en-US" dirty="0"/>
          </a:p>
        </p:txBody>
      </p:sp>
      <p:sp>
        <p:nvSpPr>
          <p:cNvPr id="10" name="文字版面配置區 4">
            <a:hlinkClick r:id="rId4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1727" y="5085184"/>
            <a:ext cx="1345977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73749"/>
            <a:ext cx="5904656" cy="471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版面配置區 5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TW" dirty="0" smtClean="0"/>
              <a:t>12-7-2 </a:t>
            </a:r>
            <a:r>
              <a:rPr lang="zh-TW" altLang="en-US" dirty="0"/>
              <a:t>函式的參數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dirty="0" smtClean="0"/>
              <a:t>我們可以藉由參數傳遞資料給函式，當參數的個數不只一個時，中間以逗號隔開即可。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TW" dirty="0" smtClean="0"/>
              <a:t>P.12-34</a:t>
            </a:r>
            <a:endParaRPr lang="zh-TW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6829"/>
          <a:stretch/>
        </p:blipFill>
        <p:spPr bwMode="auto">
          <a:xfrm>
            <a:off x="539552" y="2420888"/>
            <a:ext cx="6255857" cy="362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2420888"/>
            <a:ext cx="27813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84267" y="3928763"/>
            <a:ext cx="1668463" cy="1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向下箭號 10"/>
          <p:cNvSpPr/>
          <p:nvPr/>
        </p:nvSpPr>
        <p:spPr>
          <a:xfrm>
            <a:off x="7710487" y="3573016"/>
            <a:ext cx="216024" cy="324036"/>
          </a:xfrm>
          <a:prstGeom prst="downArrow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97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版面配置區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TW" dirty="0" smtClean="0"/>
              <a:t>12-7-3 </a:t>
            </a:r>
            <a:r>
              <a:rPr lang="zh-TW" altLang="en-US" dirty="0"/>
              <a:t>函式的傳回值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dirty="0" smtClean="0"/>
              <a:t>當我們希望從函式傳回資料時，可以使用</a:t>
            </a:r>
            <a:r>
              <a:rPr lang="en-US" altLang="zh-TW" dirty="0" smtClean="0"/>
              <a:t>return </a:t>
            </a:r>
            <a:r>
              <a:rPr lang="zh-TW" altLang="en-US" dirty="0" smtClean="0"/>
              <a:t>關鍵字，例如：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TW" dirty="0" smtClean="0"/>
              <a:t>P.12-35</a:t>
            </a:r>
            <a:endParaRPr lang="zh-TW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988840"/>
            <a:ext cx="6009867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b="22174"/>
          <a:stretch/>
        </p:blipFill>
        <p:spPr bwMode="auto">
          <a:xfrm>
            <a:off x="2267743" y="5085184"/>
            <a:ext cx="5774266" cy="1401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8753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457200" y="1556792"/>
            <a:ext cx="8229600" cy="4616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just" rtl="0" eaLnBrk="0" fontAlgn="base" hangingPunct="0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SzPct val="120000"/>
              <a:buFont typeface="Wingdings" pitchFamily="2" charset="2"/>
              <a:buChar char="l"/>
              <a:defRPr lang="zh-TW" altLang="en-US" sz="2000" kern="1200" baseline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360000" indent="-360000" algn="just" rtl="0" eaLnBrk="0" fontAlgn="base" hangingPunct="0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u"/>
              <a:defRPr kumimoji="0" lang="zh-TW" altLang="en-US" sz="2400" b="1" u="none" kern="1200" baseline="0" dirty="0" smtClean="0">
                <a:solidFill>
                  <a:srgbClr val="0094D4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360000" indent="-288000" algn="just" rtl="0" eaLnBrk="0" fontAlgn="base" hangingPunct="0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FontTx/>
              <a:buBlip>
                <a:blip r:embed="rId3"/>
              </a:buBlip>
              <a:defRPr lang="zh-TW" altLang="en-US" sz="2000" kern="1200" baseline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720000" indent="-228600" algn="just" rtl="0" eaLnBrk="0" fontAlgn="base" hangingPunct="0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l"/>
              <a:defRPr lang="zh-TW" altLang="en-US" sz="2000" kern="12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4pPr>
            <a:lvl5pPr marL="2057400" indent="-228600" algn="just" rtl="0" eaLnBrk="0" fontAlgn="base" hangingPunct="0">
              <a:spcBef>
                <a:spcPts val="300"/>
              </a:spcBef>
              <a:spcAft>
                <a:spcPts val="600"/>
              </a:spcAft>
              <a:buFont typeface="Arial" charset="0"/>
              <a:buChar char="»"/>
              <a:defRPr lang="zh-TW" altLang="en-US" sz="2000" kern="12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TW" sz="2800" dirty="0" smtClean="0">
                <a:solidFill>
                  <a:srgbClr val="F16237"/>
                </a:solidFill>
              </a:rPr>
              <a:t>12-8-1</a:t>
            </a:r>
            <a:r>
              <a:rPr lang="zh-TW" altLang="en-US" sz="2800" dirty="0" smtClean="0">
                <a:solidFill>
                  <a:srgbClr val="F16237"/>
                </a:solidFill>
              </a:rPr>
              <a:t>  </a:t>
            </a:r>
            <a:r>
              <a:rPr lang="zh-TW" altLang="en-US" sz="2800" dirty="0">
                <a:solidFill>
                  <a:srgbClr val="F16237"/>
                </a:solidFill>
              </a:rPr>
              <a:t>一維陣列</a:t>
            </a:r>
          </a:p>
          <a:p>
            <a:pPr>
              <a:buFont typeface="Wingdings" pitchFamily="2" charset="2"/>
              <a:buNone/>
            </a:pPr>
            <a:r>
              <a:rPr kumimoji="0" lang="zh-TW" altLang="en-US" dirty="0" smtClean="0"/>
              <a:t>我們可以使用如下語法宣告一個包含</a:t>
            </a:r>
            <a:r>
              <a:rPr kumimoji="0" lang="en-US" altLang="zh-TW" dirty="0" smtClean="0"/>
              <a:t>5</a:t>
            </a:r>
            <a:r>
              <a:rPr kumimoji="0" lang="zh-TW" altLang="en-US" dirty="0" smtClean="0"/>
              <a:t>個元素的一維陣列，然後一一指派各個元素的值：</a:t>
            </a:r>
          </a:p>
          <a:p>
            <a:endParaRPr kumimoji="0" lang="zh-TW" altLang="en-US" dirty="0" smtClean="0"/>
          </a:p>
          <a:p>
            <a:endParaRPr kumimoji="0" lang="zh-TW" altLang="en-US" dirty="0" smtClean="0"/>
          </a:p>
          <a:p>
            <a:endParaRPr kumimoji="0" lang="zh-TW" altLang="en-US" dirty="0" smtClean="0"/>
          </a:p>
          <a:p>
            <a:pPr>
              <a:buFont typeface="Wingdings" pitchFamily="2" charset="2"/>
              <a:buNone/>
            </a:pPr>
            <a:r>
              <a:rPr kumimoji="0" lang="zh-TW" altLang="en-US" dirty="0" smtClean="0"/>
              <a:t>或者，我們也可以在宣告一維陣列的同時指派各個元素的值：</a:t>
            </a:r>
          </a:p>
          <a:p>
            <a:pPr>
              <a:spcBef>
                <a:spcPts val="0"/>
              </a:spcBef>
            </a:pPr>
            <a:endParaRPr kumimoji="0" lang="zh-TW" altLang="en-US" dirty="0" smtClean="0"/>
          </a:p>
          <a:p>
            <a:pPr>
              <a:buFont typeface="Wingdings" pitchFamily="2" charset="2"/>
              <a:buNone/>
            </a:pPr>
            <a:r>
              <a:rPr kumimoji="0" lang="zh-TW" altLang="en-US" dirty="0" smtClean="0"/>
              <a:t>另外，</a:t>
            </a:r>
            <a:r>
              <a:rPr kumimoji="0" lang="en-US" altLang="zh-TW" dirty="0" smtClean="0"/>
              <a:t>JavaScript </a:t>
            </a:r>
            <a:r>
              <a:rPr kumimoji="0" lang="zh-TW" altLang="en-US" dirty="0" smtClean="0"/>
              <a:t>還允許我們使用如下語法宣告一維陣列：</a:t>
            </a:r>
            <a:endParaRPr kumimoji="0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12-8  </a:t>
            </a:r>
            <a:r>
              <a:rPr lang="zh-TW" altLang="en-US" dirty="0" smtClean="0"/>
              <a:t>陣列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/>
              <a:t>P.12-36</a:t>
            </a:r>
            <a:endParaRPr lang="zh-TW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5432" y="2887772"/>
            <a:ext cx="3168353" cy="1527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3" y="4941168"/>
            <a:ext cx="7954342" cy="27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802" y="5805265"/>
            <a:ext cx="8012503" cy="28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版面配置區 4">
            <a:hlinkClick r:id="rId7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64920"/>
          </a:xfrm>
        </p:spPr>
        <p:txBody>
          <a:bodyPr/>
          <a:lstStyle/>
          <a:p>
            <a:pPr lvl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2800" dirty="0" smtClean="0">
                <a:solidFill>
                  <a:srgbClr val="F16237"/>
                </a:solidFill>
              </a:rPr>
              <a:t>12-8-2</a:t>
            </a:r>
            <a:r>
              <a:rPr lang="zh-TW" altLang="en-US" sz="2800" dirty="0" smtClean="0">
                <a:solidFill>
                  <a:srgbClr val="F16237"/>
                </a:solidFill>
              </a:rPr>
              <a:t>  </a:t>
            </a:r>
            <a:r>
              <a:rPr lang="zh-TW" altLang="en-US" sz="2800" dirty="0">
                <a:solidFill>
                  <a:srgbClr val="F16237"/>
                </a:solidFill>
              </a:rPr>
              <a:t>多維陣列 </a:t>
            </a:r>
            <a:endParaRPr lang="en-US" altLang="zh-TW" sz="2800" dirty="0">
              <a:solidFill>
                <a:srgbClr val="F16237"/>
              </a:solidFill>
            </a:endParaRPr>
          </a:p>
          <a:p>
            <a:pPr>
              <a:buNone/>
            </a:pPr>
            <a:r>
              <a:rPr lang="zh-TW" altLang="en-US" dirty="0" smtClean="0"/>
              <a:t>以下面的成績單為例，由於總共有</a:t>
            </a:r>
            <a:r>
              <a:rPr lang="en-US" altLang="zh-TW" dirty="0" smtClean="0"/>
              <a:t>m </a:t>
            </a:r>
            <a:r>
              <a:rPr lang="zh-TW" altLang="en-US" dirty="0" smtClean="0"/>
              <a:t>列、</a:t>
            </a:r>
            <a:r>
              <a:rPr lang="en-US" altLang="zh-TW" dirty="0" smtClean="0"/>
              <a:t>n </a:t>
            </a:r>
            <a:r>
              <a:rPr lang="zh-TW" altLang="en-US" dirty="0" smtClean="0"/>
              <a:t>行，因此，我們可以宣告一個</a:t>
            </a:r>
            <a:r>
              <a:rPr lang="en-US" altLang="zh-TW" dirty="0" err="1" smtClean="0"/>
              <a:t>m×n</a:t>
            </a:r>
            <a:r>
              <a:rPr lang="en-US" altLang="zh-TW" dirty="0" smtClean="0"/>
              <a:t> </a:t>
            </a:r>
            <a:r>
              <a:rPr lang="zh-TW" altLang="en-US" dirty="0" smtClean="0"/>
              <a:t>的二維陣列來存放這個成績單，如下：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TW" dirty="0" smtClean="0"/>
              <a:t>P.12-38</a:t>
            </a:r>
            <a:endParaRPr lang="zh-TW" alt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348879"/>
            <a:ext cx="5088446" cy="1740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4221088"/>
            <a:ext cx="505796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0861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64920"/>
          </a:xfrm>
        </p:spPr>
        <p:txBody>
          <a:bodyPr/>
          <a:lstStyle/>
          <a:p>
            <a:pPr>
              <a:buNone/>
            </a:pPr>
            <a:r>
              <a:rPr lang="zh-TW" altLang="en-US" dirty="0" smtClean="0"/>
              <a:t>下面是一個例子。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TW" dirty="0" smtClean="0"/>
              <a:t>P.12-39</a:t>
            </a:r>
            <a:endParaRPr lang="zh-TW" altLang="en-US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303596"/>
            <a:ext cx="5667806" cy="5348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3212976"/>
            <a:ext cx="2653923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035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g_pa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12-2  JavaScript </a:t>
            </a:r>
            <a:r>
              <a:rPr lang="zh-TW" altLang="en-US" dirty="0" smtClean="0"/>
              <a:t>程式碼撰寫慣例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zh-TW" altLang="en-US" dirty="0" smtClean="0"/>
              <a:t>英文字母大</a:t>
            </a:r>
            <a:r>
              <a:rPr lang="zh-TW" altLang="en-US" dirty="0" smtClean="0"/>
              <a:t>小寫：</a:t>
            </a:r>
            <a:r>
              <a:rPr lang="en-US" altLang="zh-TW" dirty="0"/>
              <a:t>JavaScript </a:t>
            </a:r>
            <a:r>
              <a:rPr lang="zh-TW" altLang="en-US" dirty="0"/>
              <a:t>會區分英文字母的大</a:t>
            </a:r>
            <a:r>
              <a:rPr lang="zh-TW" altLang="en-US" dirty="0" smtClean="0"/>
              <a:t>小寫</a:t>
            </a:r>
            <a:r>
              <a:rPr lang="zh-TW" altLang="en-US" dirty="0"/>
              <a:t>。</a:t>
            </a:r>
            <a:endParaRPr lang="en-US" altLang="zh-TW" dirty="0" smtClean="0"/>
          </a:p>
          <a:p>
            <a:pPr lvl="2"/>
            <a:r>
              <a:rPr lang="zh-TW" altLang="en-US" dirty="0"/>
              <a:t>空白字元</a:t>
            </a:r>
            <a:r>
              <a:rPr lang="zh-TW" altLang="en-US" dirty="0" smtClean="0"/>
              <a:t>：</a:t>
            </a:r>
            <a:r>
              <a:rPr lang="en-US" altLang="zh-TW" dirty="0"/>
              <a:t>JavaScript </a:t>
            </a:r>
            <a:r>
              <a:rPr lang="zh-TW" altLang="en-US" dirty="0"/>
              <a:t>會自動忽略多餘的空白字元。</a:t>
            </a:r>
            <a:endParaRPr lang="en-US" altLang="zh-TW" dirty="0" smtClean="0"/>
          </a:p>
          <a:p>
            <a:pPr lvl="2"/>
            <a:r>
              <a:rPr lang="zh-TW" altLang="en-US" dirty="0"/>
              <a:t>分號</a:t>
            </a:r>
            <a:r>
              <a:rPr lang="zh-TW" altLang="en-US" dirty="0" smtClean="0"/>
              <a:t>：</a:t>
            </a:r>
            <a:r>
              <a:rPr lang="en-US" altLang="zh-TW" dirty="0"/>
              <a:t>JavaScript </a:t>
            </a:r>
            <a:r>
              <a:rPr lang="zh-TW" altLang="en-US" dirty="0"/>
              <a:t>並沒有規定每個敘述的結尾一定要加上分號 </a:t>
            </a:r>
            <a:r>
              <a:rPr lang="en-US" altLang="zh-TW" dirty="0"/>
              <a:t>(;)</a:t>
            </a:r>
            <a:r>
              <a:rPr lang="zh-TW" altLang="en-US" dirty="0"/>
              <a:t>，除非是要將兩個</a:t>
            </a:r>
            <a:r>
              <a:rPr lang="zh-TW" altLang="en-US" dirty="0" smtClean="0"/>
              <a:t>敘述</a:t>
            </a:r>
            <a:r>
              <a:rPr lang="zh-TW" altLang="en-US" dirty="0"/>
              <a:t>寫在同一行，才要在第一個敘述的結尾加上分號以做區隔，</a:t>
            </a:r>
            <a:r>
              <a:rPr lang="zh-TW" altLang="en-US" dirty="0" smtClean="0"/>
              <a:t>例如：</a:t>
            </a:r>
            <a:endParaRPr lang="en-US" altLang="zh-TW" dirty="0" smtClean="0"/>
          </a:p>
          <a:p>
            <a:pPr lvl="2"/>
            <a:endParaRPr lang="en-US" altLang="zh-TW" dirty="0" smtClean="0"/>
          </a:p>
          <a:p>
            <a:pPr lvl="2"/>
            <a:r>
              <a:rPr lang="zh-TW" altLang="en-US" dirty="0" smtClean="0"/>
              <a:t>換</a:t>
            </a:r>
            <a:r>
              <a:rPr lang="zh-TW" altLang="en-US" dirty="0" smtClean="0"/>
              <a:t>行：</a:t>
            </a:r>
            <a:r>
              <a:rPr lang="en-US" altLang="zh-TW" dirty="0"/>
              <a:t>JavaScript </a:t>
            </a:r>
            <a:r>
              <a:rPr lang="zh-TW" altLang="en-US" dirty="0"/>
              <a:t>沒有規定換行的方式，但是為了提高可讀性，建議您將不同的</a:t>
            </a:r>
            <a:r>
              <a:rPr lang="zh-TW" altLang="en-US" dirty="0" smtClean="0"/>
              <a:t>敘述一一</a:t>
            </a:r>
            <a:r>
              <a:rPr lang="zh-TW" altLang="en-US" dirty="0"/>
              <a:t>換行。 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註解：</a:t>
            </a:r>
            <a:r>
              <a:rPr lang="en-US" altLang="zh-TW" dirty="0"/>
              <a:t>JavaScript </a:t>
            </a:r>
            <a:r>
              <a:rPr lang="zh-TW" altLang="en-US" dirty="0"/>
              <a:t>提供了兩種註解符號，其中 </a:t>
            </a:r>
            <a:r>
              <a:rPr lang="en-US" altLang="zh-TW" dirty="0"/>
              <a:t>// </a:t>
            </a:r>
            <a:r>
              <a:rPr lang="zh-TW" altLang="en-US" dirty="0"/>
              <a:t>為單行註解，</a:t>
            </a:r>
            <a:r>
              <a:rPr lang="en-US" altLang="zh-TW" dirty="0"/>
              <a:t>/* */ </a:t>
            </a:r>
            <a:r>
              <a:rPr lang="zh-TW" altLang="en-US" dirty="0"/>
              <a:t>為多行</a:t>
            </a:r>
            <a:r>
              <a:rPr lang="zh-TW" altLang="en-US" dirty="0" smtClean="0"/>
              <a:t>註解</a:t>
            </a:r>
            <a:r>
              <a:rPr lang="zh-TW" altLang="en-US" dirty="0"/>
              <a:t>。</a:t>
            </a:r>
            <a:endParaRPr lang="en-US" altLang="zh-TW" dirty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/>
              <a:t>P.12-6</a:t>
            </a:r>
            <a:endParaRPr lang="zh-TW" altLang="en-US" dirty="0"/>
          </a:p>
        </p:txBody>
      </p:sp>
      <p:sp>
        <p:nvSpPr>
          <p:cNvPr id="5" name="文字版面配置區 4">
            <a:hlinkClick r:id="rId4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sp>
        <p:nvSpPr>
          <p:cNvPr id="8" name="Text Box 223"/>
          <p:cNvSpPr txBox="1">
            <a:spLocks noChangeArrowheads="1"/>
          </p:cNvSpPr>
          <p:nvPr/>
        </p:nvSpPr>
        <p:spPr bwMode="auto">
          <a:xfrm>
            <a:off x="632101" y="3897052"/>
            <a:ext cx="7967560" cy="360040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18000" rIns="0" bIns="0" anchor="t" anchorCtr="0" upright="1">
            <a:noAutofit/>
          </a:bodyPr>
          <a:lstStyle/>
          <a:p>
            <a:pPr indent="60325">
              <a:lnSpc>
                <a:spcPts val="1700"/>
              </a:lnSpc>
              <a:spcAft>
                <a:spcPts val="0"/>
              </a:spcAft>
            </a:pPr>
            <a:r>
              <a:rPr lang="en-US" altLang="zh-TW" sz="1600" dirty="0"/>
              <a:t>x = 1; y = 2;</a:t>
            </a:r>
            <a:endParaRPr lang="zh-TW" sz="1600" spc="40" dirty="0">
              <a:effectLst/>
              <a:latin typeface="華康儷宋(P)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12-3  </a:t>
            </a:r>
            <a:r>
              <a:rPr lang="zh-TW" altLang="en-US" dirty="0" smtClean="0"/>
              <a:t>型別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dirty="0" smtClean="0"/>
              <a:t>JavaScript </a:t>
            </a:r>
            <a:r>
              <a:rPr lang="zh-TW" altLang="en-US" dirty="0" smtClean="0"/>
              <a:t>的型別分為下列兩種類型：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基本型別 </a:t>
            </a:r>
            <a:r>
              <a:rPr lang="en-US" altLang="zh-TW" dirty="0" smtClean="0"/>
              <a:t>(primitive type)</a:t>
            </a:r>
            <a:r>
              <a:rPr lang="zh-TW" altLang="en-US" dirty="0" smtClean="0"/>
              <a:t>：包括數值 </a:t>
            </a:r>
            <a:r>
              <a:rPr lang="en-US" altLang="zh-TW" dirty="0" smtClean="0"/>
              <a:t>(number)</a:t>
            </a:r>
            <a:r>
              <a:rPr lang="zh-TW" altLang="en-US" dirty="0" smtClean="0"/>
              <a:t>、字串 </a:t>
            </a:r>
            <a:r>
              <a:rPr lang="en-US" altLang="zh-TW" dirty="0" smtClean="0"/>
              <a:t>(string)</a:t>
            </a:r>
            <a:r>
              <a:rPr lang="zh-TW" altLang="en-US" dirty="0" smtClean="0"/>
              <a:t>、布林 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2"/>
            <a:r>
              <a:rPr lang="zh-TW" altLang="en-US" dirty="0"/>
              <a:t>物件型別 </a:t>
            </a:r>
            <a:r>
              <a:rPr lang="en-US" altLang="zh-TW" dirty="0"/>
              <a:t>(object type)</a:t>
            </a:r>
            <a:r>
              <a:rPr lang="zh-TW" altLang="en-US" dirty="0"/>
              <a:t>：包括陣列 </a:t>
            </a:r>
            <a:r>
              <a:rPr lang="en-US" altLang="zh-TW" dirty="0"/>
              <a:t>(array)</a:t>
            </a:r>
            <a:r>
              <a:rPr lang="zh-TW" altLang="en-US" dirty="0"/>
              <a:t>、函式 </a:t>
            </a:r>
            <a:r>
              <a:rPr lang="en-US" altLang="zh-TW" dirty="0"/>
              <a:t>(function)</a:t>
            </a:r>
            <a:r>
              <a:rPr lang="zh-TW" altLang="en-US" dirty="0"/>
              <a:t>、物件 </a:t>
            </a:r>
            <a:r>
              <a:rPr lang="en-US" altLang="zh-TW" dirty="0"/>
              <a:t>(object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/>
              <a:t>P.12-7</a:t>
            </a:r>
            <a:endParaRPr lang="zh-TW" altLang="en-US" dirty="0"/>
          </a:p>
        </p:txBody>
      </p:sp>
      <p:sp>
        <p:nvSpPr>
          <p:cNvPr id="12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75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版面配置區 5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TW" dirty="0" smtClean="0"/>
              <a:t>12-3-1 </a:t>
            </a:r>
            <a:r>
              <a:rPr lang="zh-TW" altLang="en-US" dirty="0"/>
              <a:t>數值 </a:t>
            </a:r>
            <a:r>
              <a:rPr lang="en-US" altLang="zh-TW" dirty="0"/>
              <a:t>(number)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556792"/>
            <a:ext cx="8363272" cy="4616848"/>
          </a:xfrm>
        </p:spPr>
        <p:txBody>
          <a:bodyPr/>
          <a:lstStyle/>
          <a:p>
            <a:pPr>
              <a:buNone/>
            </a:pPr>
            <a:r>
              <a:rPr lang="zh-TW" altLang="en-US" dirty="0" smtClean="0"/>
              <a:t>我們可以隨意使用諸如</a:t>
            </a:r>
            <a:r>
              <a:rPr lang="en-US" altLang="zh-TW" dirty="0" smtClean="0"/>
              <a:t>123</a:t>
            </a:r>
            <a:r>
              <a:rPr lang="zh-TW" altLang="en-US" dirty="0" smtClean="0"/>
              <a:t>、</a:t>
            </a:r>
            <a:r>
              <a:rPr lang="en-US" altLang="zh-TW" dirty="0" smtClean="0"/>
              <a:t>-456</a:t>
            </a:r>
            <a:r>
              <a:rPr lang="zh-TW" altLang="en-US" dirty="0" smtClean="0"/>
              <a:t>、</a:t>
            </a:r>
            <a:r>
              <a:rPr lang="en-US" altLang="zh-TW" dirty="0" smtClean="0"/>
              <a:t>78.9</a:t>
            </a:r>
            <a:r>
              <a:rPr lang="zh-TW" altLang="en-US" dirty="0" smtClean="0"/>
              <a:t>、</a:t>
            </a:r>
            <a:r>
              <a:rPr lang="en-US" altLang="zh-TW" dirty="0" smtClean="0"/>
              <a:t>-12345.6789 </a:t>
            </a:r>
            <a:r>
              <a:rPr lang="zh-TW" altLang="en-US" dirty="0" smtClean="0"/>
              <a:t>等十進位數值，其型別均為</a:t>
            </a:r>
            <a:r>
              <a:rPr lang="en-US" altLang="zh-TW" dirty="0" smtClean="0"/>
              <a:t>number</a:t>
            </a:r>
            <a:r>
              <a:rPr lang="zh-TW" altLang="en-US" dirty="0" smtClean="0"/>
              <a:t>，注意不要超過 </a:t>
            </a:r>
            <a:r>
              <a:rPr lang="en-US" altLang="zh-TW" dirty="0" smtClean="0"/>
              <a:t>-2 </a:t>
            </a:r>
            <a:r>
              <a:rPr lang="en-US" altLang="zh-TW" baseline="30000" dirty="0" smtClean="0"/>
              <a:t>1024</a:t>
            </a:r>
            <a:r>
              <a:rPr lang="en-US" altLang="zh-TW" dirty="0" smtClean="0"/>
              <a:t>  ~ 2 </a:t>
            </a:r>
            <a:r>
              <a:rPr lang="en-US" altLang="zh-TW" baseline="30000" dirty="0" smtClean="0"/>
              <a:t>1024</a:t>
            </a:r>
            <a:r>
              <a:rPr lang="en-US" altLang="zh-TW" dirty="0" smtClean="0"/>
              <a:t>  (-10 </a:t>
            </a:r>
            <a:r>
              <a:rPr lang="en-US" altLang="zh-TW" baseline="30000" dirty="0" smtClean="0"/>
              <a:t>307</a:t>
            </a:r>
            <a:r>
              <a:rPr lang="en-US" altLang="zh-TW" dirty="0" smtClean="0"/>
              <a:t>  ~ 10 </a:t>
            </a:r>
            <a:r>
              <a:rPr lang="en-US" altLang="zh-TW" baseline="30000" dirty="0" smtClean="0"/>
              <a:t>307</a:t>
            </a:r>
            <a:r>
              <a:rPr lang="en-US" altLang="zh-TW" dirty="0" smtClean="0"/>
              <a:t> ) </a:t>
            </a:r>
            <a:r>
              <a:rPr lang="zh-TW" altLang="en-US" dirty="0" smtClean="0"/>
              <a:t>的範圍即可。</a:t>
            </a: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JavaScript </a:t>
            </a:r>
            <a:r>
              <a:rPr lang="zh-TW" altLang="en-US" dirty="0" smtClean="0"/>
              <a:t>提供了下列幾個特殊的數值：</a:t>
            </a:r>
          </a:p>
          <a:p>
            <a:pPr lvl="2"/>
            <a:r>
              <a:rPr lang="zh-TW" altLang="en-US" dirty="0" smtClean="0"/>
              <a:t>  </a:t>
            </a:r>
            <a:r>
              <a:rPr lang="en-US" altLang="zh-TW" dirty="0" err="1" smtClean="0"/>
              <a:t>NaN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  </a:t>
            </a:r>
            <a:r>
              <a:rPr lang="en-US" altLang="zh-TW" dirty="0" smtClean="0"/>
              <a:t>Inﬁnity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  -</a:t>
            </a:r>
            <a:r>
              <a:rPr lang="en-US" altLang="zh-TW" dirty="0" err="1" smtClean="0"/>
              <a:t>Inﬁnity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TW" dirty="0" smtClean="0"/>
              <a:t>P.12-7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5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版面配置區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TW" dirty="0" smtClean="0"/>
              <a:t>12-3-2 </a:t>
            </a:r>
            <a:r>
              <a:rPr lang="zh-TW" altLang="en-US" dirty="0"/>
              <a:t>字串 </a:t>
            </a:r>
            <a:r>
              <a:rPr lang="en-US" altLang="zh-TW" dirty="0"/>
              <a:t>(string)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dirty="0" smtClean="0"/>
              <a:t>JavaScript </a:t>
            </a:r>
            <a:r>
              <a:rPr lang="zh-TW" altLang="en-US" dirty="0" smtClean="0"/>
              <a:t>針對字串提供了</a:t>
            </a:r>
            <a:r>
              <a:rPr lang="en-US" altLang="zh-TW" dirty="0" smtClean="0"/>
              <a:t>string </a:t>
            </a:r>
            <a:r>
              <a:rPr lang="zh-TW" altLang="en-US" dirty="0" smtClean="0"/>
              <a:t>型別，並規定字串的前後必須加上雙引號 </a:t>
            </a:r>
            <a:r>
              <a:rPr lang="en-US" altLang="zh-TW" dirty="0" smtClean="0"/>
              <a:t>(") </a:t>
            </a:r>
            <a:r>
              <a:rPr lang="zh-TW" altLang="en-US" dirty="0" smtClean="0"/>
              <a:t>或單引號 </a:t>
            </a:r>
            <a:r>
              <a:rPr lang="en-US" altLang="zh-TW" dirty="0" smtClean="0"/>
              <a:t>(‘)</a:t>
            </a:r>
            <a:r>
              <a:rPr lang="zh-TW" altLang="en-US" dirty="0" smtClean="0"/>
              <a:t>，但兩者不可混用，例如 </a:t>
            </a:r>
            <a:r>
              <a:rPr lang="en-US" altLang="zh-TW" dirty="0" smtClean="0"/>
              <a:t>“ </a:t>
            </a:r>
            <a:r>
              <a:rPr lang="zh-TW" altLang="en-US" dirty="0" smtClean="0"/>
              <a:t>生日</a:t>
            </a:r>
            <a:r>
              <a:rPr lang="en-US" altLang="zh-TW" dirty="0" smtClean="0"/>
              <a:t>”</a:t>
            </a:r>
            <a:r>
              <a:rPr lang="zh-TW" altLang="en-US" dirty="0" smtClean="0"/>
              <a:t>、</a:t>
            </a:r>
            <a:r>
              <a:rPr lang="en-US" altLang="zh-TW" dirty="0" smtClean="0"/>
              <a:t>’birthday‘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>
              <a:buNone/>
            </a:pPr>
            <a:r>
              <a:rPr lang="en-US" altLang="zh-TW" dirty="0" err="1" smtClean="0"/>
              <a:t>boolean</a:t>
            </a:r>
            <a:r>
              <a:rPr lang="en-US" altLang="zh-TW" dirty="0" smtClean="0"/>
              <a:t> </a:t>
            </a:r>
            <a:r>
              <a:rPr lang="zh-TW" altLang="en-US" dirty="0" smtClean="0"/>
              <a:t>型別只能表示</a:t>
            </a:r>
            <a:r>
              <a:rPr lang="en-US" altLang="zh-TW" dirty="0" smtClean="0"/>
              <a:t>true ( </a:t>
            </a:r>
            <a:r>
              <a:rPr lang="zh-TW" altLang="en-US" dirty="0" smtClean="0"/>
              <a:t>真</a:t>
            </a:r>
            <a:r>
              <a:rPr lang="en-US" altLang="zh-TW" dirty="0" smtClean="0"/>
              <a:t>) </a:t>
            </a:r>
            <a:r>
              <a:rPr lang="zh-TW" altLang="en-US" dirty="0" smtClean="0"/>
              <a:t>或</a:t>
            </a:r>
            <a:r>
              <a:rPr lang="en-US" altLang="zh-TW" dirty="0" smtClean="0"/>
              <a:t>false ( </a:t>
            </a:r>
            <a:r>
              <a:rPr lang="zh-TW" altLang="en-US" dirty="0" smtClean="0"/>
              <a:t>偽</a:t>
            </a:r>
            <a:r>
              <a:rPr lang="en-US" altLang="zh-TW" dirty="0" smtClean="0"/>
              <a:t>) </a:t>
            </a:r>
            <a:r>
              <a:rPr lang="zh-TW" altLang="en-US" dirty="0" smtClean="0"/>
              <a:t>兩種值，當我們要表示的資料只有對與錯、開與關、是與否等兩種選擇時，就可以使用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 </a:t>
            </a:r>
            <a:r>
              <a:rPr lang="zh-TW" altLang="en-US" dirty="0" smtClean="0"/>
              <a:t>型別。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TW" dirty="0" smtClean="0"/>
              <a:t>P.12-8</a:t>
            </a:r>
            <a:endParaRPr lang="zh-TW" altLang="en-US" dirty="0"/>
          </a:p>
        </p:txBody>
      </p:sp>
      <p:sp>
        <p:nvSpPr>
          <p:cNvPr id="5" name="文字版面配置區 1"/>
          <p:cNvSpPr txBox="1">
            <a:spLocks/>
          </p:cNvSpPr>
          <p:nvPr/>
        </p:nvSpPr>
        <p:spPr bwMode="auto">
          <a:xfrm>
            <a:off x="467544" y="2996952"/>
            <a:ext cx="8291264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 algn="just" eaLnBrk="0" hangingPunct="0">
              <a:spcBef>
                <a:spcPts val="300"/>
              </a:spcBef>
              <a:spcAft>
                <a:spcPts val="600"/>
              </a:spcAft>
            </a:pPr>
            <a:r>
              <a:rPr kumimoji="0" lang="en-US" altLang="zh-TW" sz="2800" b="1" dirty="0" smtClean="0">
                <a:solidFill>
                  <a:srgbClr val="F16237"/>
                </a:solidFill>
                <a:latin typeface="微軟正黑體" pitchFamily="34" charset="-120"/>
                <a:ea typeface="微軟正黑體" pitchFamily="34" charset="-120"/>
              </a:rPr>
              <a:t>12-3-3 </a:t>
            </a:r>
            <a:r>
              <a:rPr kumimoji="0" lang="zh-TW" altLang="en-US" sz="2800" b="1" dirty="0" smtClean="0">
                <a:solidFill>
                  <a:srgbClr val="F16237"/>
                </a:solidFill>
                <a:latin typeface="微軟正黑體" pitchFamily="34" charset="-120"/>
                <a:ea typeface="微軟正黑體" pitchFamily="34" charset="-120"/>
              </a:rPr>
              <a:t>布林 </a:t>
            </a:r>
            <a:r>
              <a:rPr kumimoji="0" lang="en-US" altLang="zh-TW" sz="2800" b="1" dirty="0" smtClean="0">
                <a:solidFill>
                  <a:srgbClr val="F16237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kumimoji="0" lang="en-US" altLang="zh-TW" sz="2800" b="1" dirty="0" err="1" smtClean="0">
                <a:solidFill>
                  <a:srgbClr val="F16237"/>
                </a:solidFill>
                <a:latin typeface="微軟正黑體" pitchFamily="34" charset="-120"/>
                <a:ea typeface="微軟正黑體" pitchFamily="34" charset="-120"/>
              </a:rPr>
              <a:t>boolean</a:t>
            </a:r>
            <a:r>
              <a:rPr kumimoji="0" lang="en-US" altLang="zh-TW" sz="2800" b="1" dirty="0" smtClean="0">
                <a:solidFill>
                  <a:srgbClr val="F16237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kumimoji="0" lang="zh-TW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srgbClr val="F16237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44840"/>
          </a:xfrm>
        </p:spPr>
        <p:txBody>
          <a:bodyPr/>
          <a:lstStyle/>
          <a:p>
            <a:pPr>
              <a:buNone/>
            </a:pPr>
            <a:r>
              <a:rPr lang="zh-TW" altLang="en-US" dirty="0" smtClean="0"/>
              <a:t>變數 </a:t>
            </a:r>
            <a:r>
              <a:rPr lang="en-US" altLang="zh-TW" dirty="0" smtClean="0"/>
              <a:t>(variable) </a:t>
            </a:r>
            <a:r>
              <a:rPr lang="zh-TW" altLang="en-US" dirty="0" smtClean="0"/>
              <a:t>是在程式中宣告一個名稱 </a:t>
            </a:r>
            <a:r>
              <a:rPr lang="en-US" altLang="zh-TW" dirty="0" smtClean="0"/>
              <a:t>( </a:t>
            </a:r>
            <a:r>
              <a:rPr lang="zh-TW" altLang="en-US" dirty="0" smtClean="0"/>
              <a:t>識別字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，電腦會提供一個預留的記憶體空間給這個名稱，然後程式設計人員可以利用它來存放數值、字串、布林、陣列、物件等資料。</a:t>
            </a:r>
            <a:endParaRPr lang="en-US" altLang="zh-TW" dirty="0" smtClean="0"/>
          </a:p>
          <a:p>
            <a:pPr>
              <a:buNone/>
            </a:pPr>
            <a:endParaRPr lang="en-US" altLang="zh-TW" dirty="0" smtClean="0"/>
          </a:p>
          <a:p>
            <a:pPr lvl="2"/>
            <a:r>
              <a:rPr lang="zh-TW" altLang="en-US" dirty="0" smtClean="0"/>
              <a:t>第一個字元可以是英文字母或底線 </a:t>
            </a:r>
            <a:r>
              <a:rPr lang="en-US" altLang="zh-TW" dirty="0" smtClean="0"/>
              <a:t>(_)</a:t>
            </a:r>
            <a:r>
              <a:rPr lang="zh-TW" altLang="en-US" dirty="0" smtClean="0"/>
              <a:t>，其它字元可以是英文字母、阿拉伯數字、</a:t>
            </a:r>
            <a:r>
              <a:rPr lang="en-US" altLang="zh-TW" dirty="0" smtClean="0"/>
              <a:t>ISO-8859-1 </a:t>
            </a:r>
            <a:r>
              <a:rPr lang="zh-TW" altLang="en-US" dirty="0" smtClean="0"/>
              <a:t>字元、</a:t>
            </a:r>
            <a:r>
              <a:rPr lang="en-US" altLang="zh-TW" dirty="0" smtClean="0"/>
              <a:t>Unicode </a:t>
            </a:r>
            <a:r>
              <a:rPr lang="zh-TW" altLang="en-US" dirty="0" smtClean="0"/>
              <a:t>字元、底線 </a:t>
            </a:r>
            <a:r>
              <a:rPr lang="en-US" altLang="zh-TW" dirty="0" smtClean="0"/>
              <a:t>(_) </a:t>
            </a:r>
            <a:r>
              <a:rPr lang="zh-TW" altLang="en-US" dirty="0" smtClean="0"/>
              <a:t>或錢字符號 </a:t>
            </a:r>
            <a:r>
              <a:rPr lang="en-US" altLang="zh-TW" dirty="0" smtClean="0"/>
              <a:t>($)</a:t>
            </a:r>
            <a:r>
              <a:rPr lang="zh-TW" altLang="en-US" dirty="0" smtClean="0"/>
              <a:t>，而且英文字母要區分大小寫。</a:t>
            </a:r>
            <a:endParaRPr lang="en-US" altLang="zh-TW" dirty="0" smtClean="0"/>
          </a:p>
          <a:p>
            <a:pPr lvl="2"/>
            <a:r>
              <a:rPr lang="en-US" altLang="zh-TW" dirty="0"/>
              <a:t>Unicode </a:t>
            </a:r>
            <a:r>
              <a:rPr lang="zh-TW" altLang="en-US" dirty="0"/>
              <a:t>字元的格式為 </a:t>
            </a:r>
            <a:r>
              <a:rPr lang="en-US" altLang="zh-TW" dirty="0"/>
              <a:t>\</a:t>
            </a:r>
            <a:r>
              <a:rPr lang="en-US" altLang="zh-TW" dirty="0" err="1"/>
              <a:t>u</a:t>
            </a:r>
            <a:r>
              <a:rPr lang="en-US" altLang="zh-TW" i="1" dirty="0" err="1"/>
              <a:t>NNNN</a:t>
            </a:r>
            <a:r>
              <a:rPr lang="zh-TW" altLang="en-US" dirty="0"/>
              <a:t>，其中</a:t>
            </a:r>
            <a:r>
              <a:rPr lang="en-US" altLang="zh-TW" i="1" dirty="0"/>
              <a:t>NNNN</a:t>
            </a:r>
            <a:r>
              <a:rPr lang="en-US" altLang="zh-TW" dirty="0"/>
              <a:t> </a:t>
            </a:r>
            <a:r>
              <a:rPr lang="zh-TW" altLang="en-US" dirty="0"/>
              <a:t>是</a:t>
            </a:r>
            <a:r>
              <a:rPr lang="en-US" altLang="zh-TW" dirty="0"/>
              <a:t>Unicode </a:t>
            </a:r>
            <a:r>
              <a:rPr lang="zh-TW" altLang="en-US" dirty="0"/>
              <a:t>字元的十六進位表示法</a:t>
            </a:r>
            <a:r>
              <a:rPr lang="zh-TW" altLang="en-US" dirty="0" smtClean="0"/>
              <a:t>。</a:t>
            </a:r>
          </a:p>
          <a:p>
            <a:pPr lvl="2"/>
            <a:r>
              <a:rPr lang="zh-TW" altLang="en-US" dirty="0" smtClean="0"/>
              <a:t>不能使用</a:t>
            </a:r>
            <a:r>
              <a:rPr lang="en-US" altLang="zh-TW" dirty="0" smtClean="0"/>
              <a:t>JavaScript </a:t>
            </a:r>
            <a:r>
              <a:rPr lang="zh-TW" altLang="en-US" dirty="0" smtClean="0"/>
              <a:t>關鍵字、內建函式的名稱、內建物件的名稱。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12-4  </a:t>
            </a:r>
            <a:r>
              <a:rPr lang="zh-TW" altLang="en-US" dirty="0" smtClean="0"/>
              <a:t>變數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3"/>
          </p:nvPr>
        </p:nvSpPr>
        <p:spPr>
          <a:xfrm>
            <a:off x="467544" y="2708920"/>
            <a:ext cx="8291264" cy="639762"/>
          </a:xfrm>
        </p:spPr>
        <p:txBody>
          <a:bodyPr/>
          <a:lstStyle/>
          <a:p>
            <a:r>
              <a:rPr lang="zh-TW" altLang="en-US" dirty="0" smtClean="0"/>
              <a:t>變數</a:t>
            </a:r>
            <a:r>
              <a:rPr lang="zh-TW" altLang="en-US" dirty="0"/>
              <a:t>的命名規則</a:t>
            </a:r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TW" dirty="0" smtClean="0"/>
              <a:t>P.12-9</a:t>
            </a:r>
            <a:endParaRPr lang="zh-TW" altLang="en-US" dirty="0"/>
          </a:p>
        </p:txBody>
      </p:sp>
      <p:sp>
        <p:nvSpPr>
          <p:cNvPr id="9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5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版面配置區 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TW" altLang="en-US" dirty="0" smtClean="0"/>
              <a:t>變數</a:t>
            </a:r>
            <a:r>
              <a:rPr lang="zh-TW" altLang="en-US" dirty="0"/>
              <a:t>的宣告方式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dirty="0" smtClean="0"/>
              <a:t>我們可以使用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</a:t>
            </a:r>
            <a:r>
              <a:rPr lang="zh-TW" altLang="en-US" dirty="0" smtClean="0"/>
              <a:t>關鍵字來宣告變數，有需要的話，還可以指派初始值，例如：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>
              <a:buNone/>
            </a:pPr>
            <a:r>
              <a:rPr lang="zh-TW" altLang="en-US" dirty="0" smtClean="0"/>
              <a:t>或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TW" dirty="0" smtClean="0"/>
              <a:t>P.12-9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2348880"/>
            <a:ext cx="3096405" cy="678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3789040"/>
            <a:ext cx="3119712" cy="39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5445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Office 佈景主題">
  <a:themeElements>
    <a:clrScheme name="自訂 1">
      <a:dk1>
        <a:sysClr val="windowText" lastClr="000000"/>
      </a:dk1>
      <a:lt1>
        <a:sysClr val="window" lastClr="FFFFFF"/>
      </a:lt1>
      <a:dk2>
        <a:srgbClr val="004646"/>
      </a:dk2>
      <a:lt2>
        <a:srgbClr val="E1F0FF"/>
      </a:lt2>
      <a:accent1>
        <a:srgbClr val="50742F"/>
      </a:accent1>
      <a:accent2>
        <a:srgbClr val="268868"/>
      </a:accent2>
      <a:accent3>
        <a:srgbClr val="33BD56"/>
      </a:accent3>
      <a:accent4>
        <a:srgbClr val="4BC5B9"/>
      </a:accent4>
      <a:accent5>
        <a:srgbClr val="3163CA"/>
      </a:accent5>
      <a:accent6>
        <a:srgbClr val="4B14AA"/>
      </a:accent6>
      <a:hlink>
        <a:srgbClr val="004CBF"/>
      </a:hlink>
      <a:folHlink>
        <a:srgbClr val="FE3C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just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1" i="0" u="none" strike="noStrike" kern="1200" cap="none" spc="0" normalizeH="0" baseline="0" noProof="0" dirty="0" smtClean="0">
            <a:ln>
              <a:noFill/>
            </a:ln>
            <a:solidFill>
              <a:schemeClr val="accent2">
                <a:lumMod val="75000"/>
              </a:schemeClr>
            </a:solidFill>
            <a:effectLst/>
            <a:uLnTx/>
            <a:uFillTx/>
            <a:latin typeface="Arial" pitchFamily="34" charset="0"/>
            <a:ea typeface="標楷體" pitchFamily="65" charset="-120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訂 1">
    <a:dk1>
      <a:sysClr val="windowText" lastClr="000000"/>
    </a:dk1>
    <a:lt1>
      <a:sysClr val="window" lastClr="FFFFFF"/>
    </a:lt1>
    <a:dk2>
      <a:srgbClr val="004646"/>
    </a:dk2>
    <a:lt2>
      <a:srgbClr val="E1F0FF"/>
    </a:lt2>
    <a:accent1>
      <a:srgbClr val="50742F"/>
    </a:accent1>
    <a:accent2>
      <a:srgbClr val="268868"/>
    </a:accent2>
    <a:accent3>
      <a:srgbClr val="33BD56"/>
    </a:accent3>
    <a:accent4>
      <a:srgbClr val="4BC5B9"/>
    </a:accent4>
    <a:accent5>
      <a:srgbClr val="3163CA"/>
    </a:accent5>
    <a:accent6>
      <a:srgbClr val="4B14AA"/>
    </a:accent6>
    <a:hlink>
      <a:srgbClr val="004CBF"/>
    </a:hlink>
    <a:folHlink>
      <a:srgbClr val="FE3C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9445</TotalTime>
  <Words>1438</Words>
  <Application>Microsoft Office PowerPoint</Application>
  <PresentationFormat>如螢幕大小 (4:3)</PresentationFormat>
  <Paragraphs>211</Paragraphs>
  <Slides>34</Slides>
  <Notes>3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34</vt:i4>
      </vt:variant>
    </vt:vector>
  </HeadingPairs>
  <TitlesOfParts>
    <vt:vector size="36" baseType="lpstr">
      <vt:lpstr>Office 佈景主題</vt:lpstr>
      <vt:lpstr>Median</vt:lpstr>
      <vt:lpstr>PowerPoint 簡報</vt:lpstr>
      <vt:lpstr>PowerPoint 簡報</vt:lpstr>
      <vt:lpstr>12-1  撰寫第一個JavaScript 程式</vt:lpstr>
      <vt:lpstr>12-2  JavaScript 程式碼撰寫慣例</vt:lpstr>
      <vt:lpstr>12-3  型別</vt:lpstr>
      <vt:lpstr>PowerPoint 簡報</vt:lpstr>
      <vt:lpstr>PowerPoint 簡報</vt:lpstr>
      <vt:lpstr>12-4  變數</vt:lpstr>
      <vt:lpstr>PowerPoint 簡報</vt:lpstr>
      <vt:lpstr>12-5  運算子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12-6  流程控制</vt:lpstr>
      <vt:lpstr>12-6-1  if</vt:lpstr>
      <vt:lpstr>PowerPoint 簡報</vt:lpstr>
      <vt:lpstr>PowerPoint 簡報</vt:lpstr>
      <vt:lpstr>12-6-2  switch</vt:lpstr>
      <vt:lpstr>12-6-3  for</vt:lpstr>
      <vt:lpstr>12-6-4  while</vt:lpstr>
      <vt:lpstr>12-6-5  do</vt:lpstr>
      <vt:lpstr>12-6-6  for...in</vt:lpstr>
      <vt:lpstr>12-7  函式</vt:lpstr>
      <vt:lpstr>12-7-1  使用者自訂函式</vt:lpstr>
      <vt:lpstr>PowerPoint 簡報</vt:lpstr>
      <vt:lpstr>PowerPoint 簡報</vt:lpstr>
      <vt:lpstr>12-8  陣列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vitasmile</dc:creator>
  <cp:lastModifiedBy>Jean</cp:lastModifiedBy>
  <cp:revision>966</cp:revision>
  <dcterms:created xsi:type="dcterms:W3CDTF">2011-06-02T11:36:30Z</dcterms:created>
  <dcterms:modified xsi:type="dcterms:W3CDTF">2017-09-01T02:44:18Z</dcterms:modified>
</cp:coreProperties>
</file>